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8367-1D29-4710-A7C1-3D3BC65616DB}" type="datetimeFigureOut">
              <a:rPr lang="hr-HR" smtClean="0"/>
              <a:pPr/>
              <a:t>5.6.2020.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5FEF6E-7ABF-49DD-9F57-86A1BDEB5FD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8367-1D29-4710-A7C1-3D3BC65616DB}" type="datetimeFigureOut">
              <a:rPr lang="hr-HR" smtClean="0"/>
              <a:pPr/>
              <a:t>5.6.2020.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EF6E-7ABF-49DD-9F57-86A1BDEB5FD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8367-1D29-4710-A7C1-3D3BC65616DB}" type="datetimeFigureOut">
              <a:rPr lang="hr-HR" smtClean="0"/>
              <a:pPr/>
              <a:t>5.6.2020.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EF6E-7ABF-49DD-9F57-86A1BDEB5FD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8367-1D29-4710-A7C1-3D3BC65616DB}" type="datetimeFigureOut">
              <a:rPr lang="hr-HR" smtClean="0"/>
              <a:pPr/>
              <a:t>5.6.2020.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EF6E-7ABF-49DD-9F57-86A1BDEB5FD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8367-1D29-4710-A7C1-3D3BC65616DB}" type="datetimeFigureOut">
              <a:rPr lang="hr-HR" smtClean="0"/>
              <a:pPr/>
              <a:t>5.6.2020.</a:t>
            </a:fld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EF6E-7ABF-49DD-9F57-86A1BDEB5FD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8367-1D29-4710-A7C1-3D3BC65616DB}" type="datetimeFigureOut">
              <a:rPr lang="hr-HR" smtClean="0"/>
              <a:pPr/>
              <a:t>5.6.2020.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EF6E-7ABF-49DD-9F57-86A1BDEB5FD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8367-1D29-4710-A7C1-3D3BC65616DB}" type="datetimeFigureOut">
              <a:rPr lang="hr-HR" smtClean="0"/>
              <a:pPr/>
              <a:t>5.6.2020.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EF6E-7ABF-49DD-9F57-86A1BDEB5FD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8367-1D29-4710-A7C1-3D3BC65616DB}" type="datetimeFigureOut">
              <a:rPr lang="hr-HR" smtClean="0"/>
              <a:pPr/>
              <a:t>5.6.2020.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EF6E-7ABF-49DD-9F57-86A1BDEB5FD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8367-1D29-4710-A7C1-3D3BC65616DB}" type="datetimeFigureOut">
              <a:rPr lang="hr-HR" smtClean="0"/>
              <a:pPr/>
              <a:t>5.6.2020.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EF6E-7ABF-49DD-9F57-86A1BDEB5FD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8367-1D29-4710-A7C1-3D3BC65616DB}" type="datetimeFigureOut">
              <a:rPr lang="hr-HR" smtClean="0"/>
              <a:pPr/>
              <a:t>5.6.2020.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EF6E-7ABF-49DD-9F57-86A1BDEB5FD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8367-1D29-4710-A7C1-3D3BC65616DB}" type="datetimeFigureOut">
              <a:rPr lang="hr-HR" smtClean="0"/>
              <a:pPr/>
              <a:t>5.6.2020.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EF6E-7ABF-49DD-9F57-86A1BDEB5FD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2138367-1D29-4710-A7C1-3D3BC65616DB}" type="datetimeFigureOut">
              <a:rPr lang="hr-HR" smtClean="0"/>
              <a:pPr/>
              <a:t>5.6.2020.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75FEF6E-7ABF-49DD-9F57-86A1BDEB5FD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„KNJIŽEVNOST ONLINE”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Hp\AppData\Local\Microsoft\Windows\INetCache\IE\GHA6R940\leather-book-preview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53136"/>
            <a:ext cx="4441676" cy="170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23657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2"/>
                </a:solidFill>
              </a:rPr>
              <a:t>Šaljive narodne priče </a:t>
            </a:r>
            <a:endParaRPr lang="hr-HR" dirty="0">
              <a:solidFill>
                <a:schemeClr val="accent2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ERO S ONOG SVIJETA</a:t>
            </a:r>
          </a:p>
          <a:p>
            <a:r>
              <a:rPr lang="hr-HR" dirty="0" smtClean="0"/>
              <a:t>Narodna pripovijetka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NARODNA PRIPOVIJETKA </a:t>
            </a:r>
            <a:r>
              <a:rPr lang="hr-HR" dirty="0" smtClean="0"/>
              <a:t>nastala je u narodu . Prenosila se usmeno „ s koljena na koljeno” . Autor joj je nepoznat . U njoj se pripovijeda o snalažljivosti pojedinca u različitim životnim situacijama . Kazivači narodne baštine ( anonimni pojedinci) slobodno mijenjaju narodno djelo , dodajući ili oduzimajući prvobitnu sadržaju.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351257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2"/>
                </a:solidFill>
              </a:rPr>
              <a:t>LEKTIRE KOJE SMO IMALI U 7. RAZREDU</a:t>
            </a:r>
            <a:endParaRPr lang="hr-HR" dirty="0">
              <a:solidFill>
                <a:schemeClr val="accent2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Paunaš</a:t>
            </a:r>
            <a:endParaRPr lang="hr-HR" dirty="0" smtClean="0"/>
          </a:p>
          <a:p>
            <a:r>
              <a:rPr lang="hr-HR" dirty="0" smtClean="0"/>
              <a:t>Zaljubljen do ušiju</a:t>
            </a:r>
          </a:p>
          <a:p>
            <a:r>
              <a:rPr lang="hr-HR" dirty="0" smtClean="0"/>
              <a:t>Divlji konj</a:t>
            </a:r>
          </a:p>
          <a:p>
            <a:r>
              <a:rPr lang="hr-HR" dirty="0" smtClean="0"/>
              <a:t>Tajni leksikon</a:t>
            </a:r>
          </a:p>
          <a:p>
            <a:r>
              <a:rPr lang="hr-HR" dirty="0" smtClean="0"/>
              <a:t>Omiški gusari</a:t>
            </a:r>
          </a:p>
          <a:p>
            <a:r>
              <a:rPr lang="hr-HR" dirty="0" smtClean="0"/>
              <a:t>Robinson </a:t>
            </a:r>
            <a:r>
              <a:rPr lang="hr-HR" dirty="0" err="1" smtClean="0"/>
              <a:t>Crusoe</a:t>
            </a:r>
            <a:endParaRPr lang="hr-HR" dirty="0" smtClean="0"/>
          </a:p>
        </p:txBody>
      </p:sp>
      <p:pic>
        <p:nvPicPr>
          <p:cNvPr id="10243" name="Picture 3" descr="C:\Users\Hp\AppData\Local\Microsoft\Windows\INetCache\IE\4ENAP6BJ\love-heart-romance-romantic-preview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085184"/>
            <a:ext cx="188292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Hp\AppData\Local\Microsoft\Windows\INetCache\IE\GHA6R940\divlji-konj-250x15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2226" y="5148994"/>
            <a:ext cx="1731516" cy="12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Hp\AppData\Local\Microsoft\Windows\INetCache\IE\400F0TPL\default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37112"/>
            <a:ext cx="2564904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03113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2"/>
                </a:solidFill>
              </a:rPr>
              <a:t>Moja omiljena lektira</a:t>
            </a:r>
            <a:endParaRPr lang="hr-HR" dirty="0">
              <a:solidFill>
                <a:schemeClr val="accent2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Zaljubljen do ušiju</a:t>
            </a:r>
          </a:p>
          <a:p>
            <a:r>
              <a:rPr lang="hr-HR" dirty="0" smtClean="0"/>
              <a:t>Pisac: Miro Gavran</a:t>
            </a:r>
          </a:p>
          <a:p>
            <a:r>
              <a:rPr lang="hr-HR" dirty="0" smtClean="0"/>
              <a:t>Vrsta djela: dječji ljubavni roman.</a:t>
            </a:r>
          </a:p>
          <a:p>
            <a:r>
              <a:rPr lang="hr-HR" dirty="0" smtClean="0"/>
              <a:t>Vrijeme radnje : u vrijeme Domovinskog rata , jedna školska godina , od jeseni do proljeća.</a:t>
            </a:r>
          </a:p>
          <a:p>
            <a:r>
              <a:rPr lang="hr-HR" dirty="0" smtClean="0"/>
              <a:t>Mjesto radnje: Zagreb, Nova gradiška , </a:t>
            </a:r>
            <a:r>
              <a:rPr lang="hr-HR" dirty="0" err="1" smtClean="0"/>
              <a:t>Cernik</a:t>
            </a:r>
            <a:r>
              <a:rPr lang="hr-HR" dirty="0"/>
              <a:t> </a:t>
            </a:r>
            <a:r>
              <a:rPr lang="hr-HR" dirty="0" smtClean="0"/>
              <a:t>, Botanički vrt,zoološki vrt.</a:t>
            </a:r>
          </a:p>
          <a:p>
            <a:r>
              <a:rPr lang="hr-HR" dirty="0" smtClean="0"/>
              <a:t>Tema djela: snažna i bolna ljubav između dječaka Maria i djevojčice Lane koja na kraju ipak bude obostrana.</a:t>
            </a:r>
          </a:p>
          <a:p>
            <a:endParaRPr lang="hr-HR" dirty="0"/>
          </a:p>
        </p:txBody>
      </p:sp>
      <p:pic>
        <p:nvPicPr>
          <p:cNvPr id="11266" name="Picture 2" descr="C:\Users\Hp\AppData\Local\Microsoft\Windows\INetCache\IE\4ENAP6BJ\PEO-heartbeat-3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373216"/>
            <a:ext cx="2209428" cy="137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Hp\AppData\Local\Microsoft\Windows\INetCache\IE\4ENAP6BJ\src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84784"/>
            <a:ext cx="1524132" cy="152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43378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2"/>
                </a:solidFill>
              </a:rPr>
              <a:t>PROZNE VRSTE</a:t>
            </a:r>
            <a:endParaRPr lang="hr-HR" dirty="0">
              <a:solidFill>
                <a:schemeClr val="accent2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BASNA</a:t>
            </a:r>
            <a:r>
              <a:rPr lang="hr-HR" dirty="0" smtClean="0"/>
              <a:t> – kratka priča u prozi ili u stihu ; likovi su najčešće životinje s različitim ljudskim osobinama ; basna se temelji na prenesenom značenju i završava poukom.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ROMAN</a:t>
            </a:r>
            <a:r>
              <a:rPr lang="hr-HR" dirty="0" smtClean="0"/>
              <a:t>-  duže prozno književno djelo s više događaja , opširnom radnjom i većim brojem likova</a:t>
            </a:r>
            <a:r>
              <a:rPr lang="hr-HR" dirty="0" smtClean="0"/>
              <a:t>.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xmlns="" val="28485056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2"/>
                </a:solidFill>
              </a:rPr>
              <a:t>Lirika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LIRSKA PJESMA </a:t>
            </a:r>
            <a:r>
              <a:rPr lang="hr-HR" dirty="0" smtClean="0"/>
              <a:t>– kraće književno djelo napisano u stihovima . Ona je slikovita , osjećajna i ritmična. Može biti umjetnička i narodna .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MOTIV</a:t>
            </a:r>
            <a:r>
              <a:rPr lang="hr-HR" dirty="0" smtClean="0"/>
              <a:t>-  najmanja tematska jedinica ; pojedinosti na kojima se gradi pjesma.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TEMA</a:t>
            </a:r>
            <a:r>
              <a:rPr lang="hr-HR" dirty="0" smtClean="0"/>
              <a:t>- predmet o kojem pjesnik raspravlja ; ono o čemu ili o kome u pjesmi govori; obično se razrađuje nizom motiva.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STIH</a:t>
            </a:r>
            <a:r>
              <a:rPr lang="hr-HR" dirty="0" smtClean="0"/>
              <a:t>- redak u pjesmi koji se odlikuje posebnom zvučnošću i ritmom.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1109822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70C0"/>
                </a:solidFill>
              </a:rPr>
              <a:t>KRAJ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Ime :Lana </a:t>
            </a:r>
          </a:p>
          <a:p>
            <a:r>
              <a:rPr lang="hr-HR" dirty="0" smtClean="0"/>
              <a:t>Prezime: Vlaho</a:t>
            </a:r>
          </a:p>
          <a:p>
            <a:r>
              <a:rPr lang="hr-HR" dirty="0" smtClean="0"/>
              <a:t>Razred: 7.b</a:t>
            </a:r>
          </a:p>
          <a:p>
            <a:r>
              <a:rPr lang="hr-HR" dirty="0" smtClean="0"/>
              <a:t>Datum : 28.5.2020.g.</a:t>
            </a:r>
          </a:p>
          <a:p>
            <a:r>
              <a:rPr lang="hr-HR" dirty="0" smtClean="0"/>
              <a:t>Lijep pozdrav</a:t>
            </a:r>
            <a:endParaRPr lang="hr-HR" dirty="0"/>
          </a:p>
        </p:txBody>
      </p:sp>
      <p:pic>
        <p:nvPicPr>
          <p:cNvPr id="7170" name="Picture 2" descr="C:\Users\Hp\AppData\Local\Microsoft\Windows\INetCache\IE\GHA6R940\smajlik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97152"/>
            <a:ext cx="19050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47058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2"/>
                </a:solidFill>
              </a:rPr>
              <a:t>Moj sastav</a:t>
            </a:r>
            <a:br>
              <a:rPr lang="hr-HR" dirty="0" smtClean="0">
                <a:solidFill>
                  <a:schemeClr val="accent2"/>
                </a:solidFill>
              </a:rPr>
            </a:br>
            <a:r>
              <a:rPr lang="hr-HR" dirty="0" smtClean="0">
                <a:solidFill>
                  <a:schemeClr val="accent2"/>
                </a:solidFill>
              </a:rPr>
              <a:t>„Pipi Duga Čarapa</a:t>
            </a:r>
            <a:r>
              <a:rPr lang="hr-HR" dirty="0" smtClean="0"/>
              <a:t>”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-108520" y="1600200"/>
            <a:ext cx="8795320" cy="5141168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Draga Pipi </a:t>
            </a:r>
          </a:p>
          <a:p>
            <a:r>
              <a:rPr lang="hr-HR" dirty="0" smtClean="0"/>
              <a:t>Ja sam Lana učenica sedmog razreda.</a:t>
            </a:r>
          </a:p>
          <a:p>
            <a:r>
              <a:rPr lang="hr-HR" dirty="0" smtClean="0"/>
              <a:t>Odlučila sam ti pisati zato što si vesela,znatiželjna i to me je potaklo da i u najtežim situacijama tražim smijeh , tražim radost. U tvojim postupcima i ponašanju mi se najviše svidjelo to što si vesela i uporna i što u svemu vidiš zabavu i smijeh. Kod tebe me najviše fasciniralo to što si bila uporna u potrazi svoga oca. Bila si jaka kada si izgubila majku. Nisi dopustila da te to slomi jer si znala da te ona gleda i da je uvijek uz tebe. Shvatila sam puno </a:t>
            </a:r>
            <a:r>
              <a:rPr lang="hr-HR" dirty="0" smtClean="0"/>
              <a:t>toga, </a:t>
            </a:r>
            <a:r>
              <a:rPr lang="hr-HR" dirty="0" smtClean="0"/>
              <a:t>ali najvažnije je to da uvijek budem uporna i uvijek imama osmijeh na licu , makar bili i tmurni dani. Poruka koju si mi prenijela i koju ću sa sobom nositi dalje u život je ta da nikad ne odustajem, da budem pozitivna i uporna u bilo kojoj situaciji. Pipi imam na kraju nekoliko pitanja za tebe . Kako uvijek ostaneš pozitivna pa čak i u onim najgorim trenutcima? Kako si tako snažna? I kako je to kada živiš sam u kući samo </a:t>
            </a:r>
            <a:r>
              <a:rPr lang="hr-HR" dirty="0" smtClean="0"/>
              <a:t>s </a:t>
            </a:r>
            <a:r>
              <a:rPr lang="hr-HR" dirty="0" smtClean="0"/>
              <a:t>dva kućna ljubimca.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026" name="Picture 2" descr="C:\Users\Hp\AppData\Local\Microsoft\Windows\INetCache\IE\BZ3GZ1O2\Pipi-Calzaslargas-con-mono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64704"/>
            <a:ext cx="1926101" cy="68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0099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2"/>
                </a:solidFill>
              </a:rPr>
              <a:t>Kako se trebamo ponašati prema osobama sa invaliditetom</a:t>
            </a:r>
            <a:endParaRPr lang="hr-HR" dirty="0">
              <a:solidFill>
                <a:schemeClr val="accent2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rgbClr val="7030A0"/>
                </a:solidFill>
              </a:rPr>
              <a:t>Dok razgovaramo </a:t>
            </a:r>
            <a:r>
              <a:rPr lang="hr-HR" dirty="0" smtClean="0">
                <a:solidFill>
                  <a:srgbClr val="7030A0"/>
                </a:solidFill>
              </a:rPr>
              <a:t>s </a:t>
            </a:r>
            <a:r>
              <a:rPr lang="hr-HR" dirty="0" smtClean="0">
                <a:solidFill>
                  <a:srgbClr val="7030A0"/>
                </a:solidFill>
              </a:rPr>
              <a:t>osobama s invaliditetom bitno je gledati </a:t>
            </a:r>
            <a:r>
              <a:rPr lang="hr-HR" dirty="0" smtClean="0">
                <a:solidFill>
                  <a:srgbClr val="7030A0"/>
                </a:solidFill>
              </a:rPr>
              <a:t>ih</a:t>
            </a:r>
            <a:r>
              <a:rPr lang="hr-HR" dirty="0" smtClean="0">
                <a:solidFill>
                  <a:srgbClr val="7030A0"/>
                </a:solidFill>
              </a:rPr>
              <a:t> </a:t>
            </a:r>
            <a:r>
              <a:rPr lang="hr-HR" dirty="0" smtClean="0">
                <a:solidFill>
                  <a:srgbClr val="7030A0"/>
                </a:solidFill>
              </a:rPr>
              <a:t>u oči, a ne sa strane</a:t>
            </a:r>
            <a:r>
              <a:rPr lang="hr-HR" dirty="0" smtClean="0"/>
              <a:t>.</a:t>
            </a:r>
          </a:p>
          <a:p>
            <a:r>
              <a:rPr lang="hr-HR" dirty="0" smtClean="0">
                <a:solidFill>
                  <a:srgbClr val="92D050"/>
                </a:solidFill>
              </a:rPr>
              <a:t> </a:t>
            </a:r>
            <a:r>
              <a:rPr lang="hr-HR" dirty="0" smtClean="0">
                <a:solidFill>
                  <a:srgbClr val="92D050"/>
                </a:solidFill>
              </a:rPr>
              <a:t>Prema njima se trebamo odnositi kao prema sebi,da se ne osjećaju zapostavljeno i drukčije</a:t>
            </a:r>
            <a:r>
              <a:rPr lang="hr-HR" dirty="0" smtClean="0"/>
              <a:t>. </a:t>
            </a:r>
          </a:p>
          <a:p>
            <a:r>
              <a:rPr lang="hr-HR" dirty="0" smtClean="0">
                <a:solidFill>
                  <a:srgbClr val="7030A0"/>
                </a:solidFill>
              </a:rPr>
              <a:t>Ne trebamo ih ispitivati o njihovom invaliditetu , jer će se osjećati neugodno</a:t>
            </a:r>
            <a:r>
              <a:rPr lang="hr-HR" dirty="0" smtClean="0"/>
              <a:t>.</a:t>
            </a:r>
          </a:p>
          <a:p>
            <a:r>
              <a:rPr lang="hr-HR" dirty="0" smtClean="0">
                <a:solidFill>
                  <a:srgbClr val="92D050"/>
                </a:solidFill>
              </a:rPr>
              <a:t>Trebamo ih pitati treba li im pomoć. </a:t>
            </a:r>
            <a:endParaRPr lang="hr-HR" dirty="0" smtClean="0">
              <a:solidFill>
                <a:srgbClr val="92D050"/>
              </a:solidFill>
            </a:endParaRPr>
          </a:p>
          <a:p>
            <a:r>
              <a:rPr lang="hr-HR" dirty="0" smtClean="0">
                <a:solidFill>
                  <a:srgbClr val="92D050"/>
                </a:solidFill>
              </a:rPr>
              <a:t>Pomoći </a:t>
            </a:r>
            <a:r>
              <a:rPr lang="hr-HR" dirty="0" smtClean="0">
                <a:solidFill>
                  <a:srgbClr val="92D050"/>
                </a:solidFill>
              </a:rPr>
              <a:t>im trebamo samo ako oni to odobre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4735050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2"/>
                </a:solidFill>
              </a:rPr>
              <a:t>Bonton</a:t>
            </a:r>
            <a:endParaRPr lang="hr-HR" dirty="0">
              <a:solidFill>
                <a:schemeClr val="accent2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Bonton je knjiga pravila </a:t>
            </a:r>
            <a:r>
              <a:rPr lang="hr-HR" dirty="0" smtClean="0"/>
              <a:t>ponašanja.</a:t>
            </a:r>
            <a:endParaRPr lang="hr-HR" dirty="0" smtClean="0"/>
          </a:p>
          <a:p>
            <a:r>
              <a:rPr lang="hr-HR" dirty="0" smtClean="0"/>
              <a:t>Bonton nas uči kako se ponašati u svakoj situaciji.</a:t>
            </a:r>
          </a:p>
          <a:p>
            <a:r>
              <a:rPr lang="hr-HR" dirty="0" smtClean="0"/>
              <a:t>Npr. za stolom, na ulici,u školi  ili nekoj drugoj javnoj ustanovi , prema drugim osobama , u prometu , prema okolišu i životinjama…</a:t>
            </a:r>
          </a:p>
        </p:txBody>
      </p:sp>
      <p:pic>
        <p:nvPicPr>
          <p:cNvPr id="3077" name="Picture 5" descr="C:\Users\Hp\AppData\Local\Microsoft\Windows\INetCache\IE\4ENAP6BJ\emoticon-2120024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2641" y="3912150"/>
            <a:ext cx="3341365" cy="29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51025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2"/>
                </a:solidFill>
              </a:rPr>
              <a:t>Stilska izražajna sredstva</a:t>
            </a:r>
            <a:endParaRPr lang="hr-HR" dirty="0">
              <a:solidFill>
                <a:schemeClr val="accent2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ONOMATOPEJA</a:t>
            </a:r>
            <a:r>
              <a:rPr lang="hr-HR" dirty="0" smtClean="0"/>
              <a:t>- stilsko izražajno sredstvo u kojem se glasovima oponašaju određeni zvukovi iz prirode , životinjsko glasanje ili neki zvuci koji nas podsjećaju na neki predmet.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PERSONIFIKACIJA</a:t>
            </a:r>
            <a:r>
              <a:rPr lang="hr-HR" dirty="0" smtClean="0"/>
              <a:t>- stilsko izražajno sredstvo koje nastaje kada neživim stvarima , prirodnim pojavama , životinjama ili biljkama dajemo osobine živih bića.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ASONANCA</a:t>
            </a:r>
            <a:r>
              <a:rPr lang="hr-HR" dirty="0" smtClean="0"/>
              <a:t> – stilsko izražajno sredstvo koje nastaje ponavljanjem istih ili sličnih samoglasnika radi jačeg zvukovnog dojma.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ALITERACIJA</a:t>
            </a:r>
            <a:r>
              <a:rPr lang="hr-HR" dirty="0" smtClean="0"/>
              <a:t>- stilsko izražajno sredstvo koje nastaje ponavljanjem istih ili sličnih suglasnika radi jačeg zvukovnog dojma.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3871837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2"/>
                </a:solidFill>
              </a:rPr>
              <a:t>Proza </a:t>
            </a:r>
            <a:endParaRPr lang="hr-HR" dirty="0">
              <a:solidFill>
                <a:schemeClr val="accent2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PROZA</a:t>
            </a:r>
            <a:r>
              <a:rPr lang="hr-HR" dirty="0" smtClean="0"/>
              <a:t>- vrsta književnosti koja se sastoji od punih rečenica.  Rečenice su obično raspoređene u odjeljke i poglavlja.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FABULA</a:t>
            </a:r>
            <a:r>
              <a:rPr lang="hr-HR" dirty="0" smtClean="0"/>
              <a:t>- redoslijed događaja u književnom filmskom ili kazališnom djelu; redoslijed zbivanja radnje.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KOMPOZICIJA / DIJELOVI FABULE</a:t>
            </a:r>
            <a:r>
              <a:rPr lang="hr-HR" dirty="0" smtClean="0"/>
              <a:t>- međusoban odnos pojedinih dijelova književnog teksta.  Sastoji se od : a) </a:t>
            </a:r>
            <a:r>
              <a:rPr lang="hr-HR" dirty="0" smtClean="0">
                <a:solidFill>
                  <a:srgbClr val="FF0000"/>
                </a:solidFill>
              </a:rPr>
              <a:t>uvoda</a:t>
            </a:r>
            <a:r>
              <a:rPr lang="hr-HR" dirty="0" smtClean="0"/>
              <a:t> ( početka radnje) , b)</a:t>
            </a:r>
            <a:r>
              <a:rPr lang="hr-HR" dirty="0" smtClean="0">
                <a:solidFill>
                  <a:srgbClr val="FF0000"/>
                </a:solidFill>
              </a:rPr>
              <a:t> zapleta </a:t>
            </a:r>
            <a:r>
              <a:rPr lang="hr-HR" dirty="0" smtClean="0"/>
              <a:t>( događaja koji potiče daljnja zbivanja), c) </a:t>
            </a:r>
            <a:r>
              <a:rPr lang="hr-HR" dirty="0" smtClean="0">
                <a:solidFill>
                  <a:srgbClr val="FF0000"/>
                </a:solidFill>
              </a:rPr>
              <a:t>vrhunac</a:t>
            </a:r>
            <a:r>
              <a:rPr lang="hr-HR" dirty="0" smtClean="0"/>
              <a:t> radnje (najnapetijeg dijela) , d) </a:t>
            </a:r>
            <a:r>
              <a:rPr lang="hr-HR" dirty="0" smtClean="0">
                <a:solidFill>
                  <a:srgbClr val="FF0000"/>
                </a:solidFill>
              </a:rPr>
              <a:t>raspleta</a:t>
            </a:r>
            <a:r>
              <a:rPr lang="hr-HR" dirty="0" smtClean="0"/>
              <a:t> ( događaja koji potiče raspletanje radnje).</a:t>
            </a:r>
          </a:p>
        </p:txBody>
      </p:sp>
    </p:spTree>
    <p:extLst>
      <p:ext uri="{BB962C8B-B14F-4D97-AF65-F5344CB8AC3E}">
        <p14:creationId xmlns:p14="http://schemas.microsoft.com/office/powerpoint/2010/main" xmlns="" val="27893963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2"/>
                </a:solidFill>
              </a:rPr>
              <a:t>Vrste lirskih pjesama</a:t>
            </a:r>
            <a:endParaRPr lang="hr-HR" dirty="0">
              <a:solidFill>
                <a:schemeClr val="accent2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LJUBAVNA PJESMA</a:t>
            </a:r>
            <a:r>
              <a:rPr lang="hr-HR" dirty="0" smtClean="0"/>
              <a:t>- lirska pjesma u kojoj se opjevavaju najintimniji osjećaji kao što su žudnja za nekim, uživanje u ljubavi, žalost zbog rastanka ili nestanka voljenoga bića.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PEJZAŽNA PJESMA</a:t>
            </a:r>
            <a:r>
              <a:rPr lang="hr-HR" dirty="0" smtClean="0"/>
              <a:t>- lirska pjesma s temom prirode , krajolika ; u pejzažnoj su pjesmi slike prirode izmiješane s pjesnikovim doživljajima i osjećajima.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DOMOLJUBNA PJESMA</a:t>
            </a:r>
            <a:r>
              <a:rPr lang="hr-HR" dirty="0" smtClean="0"/>
              <a:t>- vrsta lirske pjesme koja izražava ljubav prema domovini, narodu , jeziku , povijesnim osobama .</a:t>
            </a:r>
            <a:endParaRPr lang="hr-HR" dirty="0"/>
          </a:p>
        </p:txBody>
      </p:sp>
      <p:pic>
        <p:nvPicPr>
          <p:cNvPr id="8194" name="Picture 2" descr="C:\Users\Hp\AppData\Local\Microsoft\Windows\INetCache\IE\4ENAP6BJ\PEO-heartbeat-3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541826"/>
            <a:ext cx="1921396" cy="112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p\AppData\Local\Microsoft\Windows\INetCache\IE\GHA6R940\220px-Ignjat_Job_-_Landscape_(1935)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371365"/>
            <a:ext cx="1607448" cy="131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Hp\AppData\Local\Microsoft\Windows\INetCache\IE\4ENAP6BJ\Domovina_6_marzo_191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7221" y="5353186"/>
            <a:ext cx="1656775" cy="131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61928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2"/>
                </a:solidFill>
              </a:rPr>
              <a:t>Narodna  basna</a:t>
            </a:r>
            <a:endParaRPr lang="hr-HR" dirty="0">
              <a:solidFill>
                <a:schemeClr val="accent2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PAUN I SOKOL </a:t>
            </a:r>
          </a:p>
          <a:p>
            <a:r>
              <a:rPr lang="hr-HR" dirty="0" smtClean="0"/>
              <a:t>Paun se ruga sokolu : </a:t>
            </a:r>
            <a:r>
              <a:rPr lang="hr-HR" dirty="0" smtClean="0"/>
              <a:t>“</a:t>
            </a:r>
            <a:r>
              <a:rPr lang="hr-HR" dirty="0" smtClean="0"/>
              <a:t>J</a:t>
            </a:r>
            <a:r>
              <a:rPr lang="hr-HR" dirty="0" smtClean="0"/>
              <a:t>a </a:t>
            </a:r>
            <a:r>
              <a:rPr lang="hr-HR" dirty="0" smtClean="0"/>
              <a:t>se oblačim kao car, a ti se odijevaš kao siromah. Ja imam najblistavije perje , a ti  nemaš ništa lijepo u svom </a:t>
            </a:r>
            <a:r>
              <a:rPr lang="hr-HR" dirty="0" smtClean="0"/>
              <a:t>perju.”</a:t>
            </a:r>
          </a:p>
          <a:p>
            <a:r>
              <a:rPr lang="hr-HR" dirty="0" smtClean="0"/>
              <a:t>Sokol </a:t>
            </a:r>
            <a:r>
              <a:rPr lang="hr-HR" dirty="0" smtClean="0"/>
              <a:t>odgovori paunu : </a:t>
            </a:r>
            <a:r>
              <a:rPr lang="hr-HR" dirty="0" smtClean="0"/>
              <a:t>“</a:t>
            </a:r>
            <a:r>
              <a:rPr lang="hr-HR" dirty="0" smtClean="0"/>
              <a:t>E </a:t>
            </a:r>
            <a:r>
              <a:rPr lang="hr-HR" dirty="0" smtClean="0"/>
              <a:t>, moj paune! Mi sokolovi letimo u nebeske visine i klikćemo blizu zvijezda , a vi paunovi  gacate među kokošima , mašete krilima na zemlji . Oni koji lete u visine i klikću slobodi , imaju više ljepote od onih koji oholo žive na malom prostoru svog dvorišta</a:t>
            </a:r>
            <a:r>
              <a:rPr lang="hr-HR" dirty="0" smtClean="0"/>
              <a:t>.”</a:t>
            </a:r>
            <a:endParaRPr lang="hr-HR" dirty="0" smtClean="0"/>
          </a:p>
          <a:p>
            <a:r>
              <a:rPr lang="hr-HR" dirty="0" smtClean="0">
                <a:solidFill>
                  <a:srgbClr val="FF0000"/>
                </a:solidFill>
              </a:rPr>
              <a:t>NARODNA BASNA</a:t>
            </a:r>
            <a:r>
              <a:rPr lang="hr-HR" dirty="0" smtClean="0"/>
              <a:t>- u likovima životinja , biljaka i predmeta otkrivaju se osobine ljudi i upozorava na njihove mane : vuk je zao i krvoločan , janje je umiljato , medvjed je trapav , lav je snažan , lisica je lukava i sl. U basnama je jasno naglašena završna poruka.</a:t>
            </a:r>
            <a:endParaRPr lang="hr-HR" dirty="0"/>
          </a:p>
        </p:txBody>
      </p:sp>
      <p:pic>
        <p:nvPicPr>
          <p:cNvPr id="5122" name="Picture 2" descr="C:\Users\Hp\AppData\Local\Microsoft\Windows\INetCache\IE\GHA6R940\250px-Oregon_zoo_peacock_mal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952500" cy="143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p\AppData\Local\Microsoft\Windows\INetCache\IE\BZ3GZ1O2\1200px-Falco_biarmicus_00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5510"/>
            <a:ext cx="2260848" cy="193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72959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2"/>
                </a:solidFill>
              </a:rPr>
              <a:t>Neki književni i neknjiževni  tekstovi</a:t>
            </a:r>
            <a:endParaRPr lang="hr-HR" dirty="0">
              <a:solidFill>
                <a:schemeClr val="accent2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PAPIRNATI DŽEPARAC</a:t>
            </a:r>
          </a:p>
          <a:p>
            <a:r>
              <a:rPr lang="hr-HR" dirty="0" smtClean="0"/>
              <a:t>Pisac : Maja Flego</a:t>
            </a:r>
          </a:p>
          <a:p>
            <a:r>
              <a:rPr lang="hr-HR" dirty="0" smtClean="0"/>
              <a:t>Tema: dječak Stanko svoj džeparac dobiva u obliku čekova .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ANĐELI SLOMLJENIH KRILA</a:t>
            </a:r>
          </a:p>
          <a:p>
            <a:r>
              <a:rPr lang="hr-HR" dirty="0" smtClean="0"/>
              <a:t>Pisac: Renata Rude </a:t>
            </a:r>
          </a:p>
          <a:p>
            <a:r>
              <a:rPr lang="hr-HR" dirty="0" smtClean="0"/>
              <a:t>Neknjiževni tekst koji govori o djeci s poteškoćama u razvoju (mentalnim i fizičkim).</a:t>
            </a:r>
            <a:endParaRPr lang="hr-HR" dirty="0"/>
          </a:p>
        </p:txBody>
      </p:sp>
      <p:pic>
        <p:nvPicPr>
          <p:cNvPr id="6151" name="Picture 7" descr="C:\Users\Hp\AppData\Local\Microsoft\Windows\INetCache\IE\400F0TPL\angel-1752810_64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29200"/>
            <a:ext cx="1950720" cy="129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35186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ekarska">
  <a:themeElements>
    <a:clrScheme name="Apotekars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ekars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ekars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226</TotalTime>
  <Words>1035</Words>
  <Application>Microsoft Office PowerPoint</Application>
  <PresentationFormat>Prikaz na zaslonu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Apotekarska</vt:lpstr>
      <vt:lpstr>„KNJIŽEVNOST ONLINE”</vt:lpstr>
      <vt:lpstr>Moj sastav „Pipi Duga Čarapa”</vt:lpstr>
      <vt:lpstr>Kako se trebamo ponašati prema osobama sa invaliditetom</vt:lpstr>
      <vt:lpstr>Bonton</vt:lpstr>
      <vt:lpstr>Stilska izražajna sredstva</vt:lpstr>
      <vt:lpstr>Proza </vt:lpstr>
      <vt:lpstr>Vrste lirskih pjesama</vt:lpstr>
      <vt:lpstr>Narodna  basna</vt:lpstr>
      <vt:lpstr>Neki književni i neknjiževni  tekstovi</vt:lpstr>
      <vt:lpstr>Šaljive narodne priče </vt:lpstr>
      <vt:lpstr>LEKTIRE KOJE SMO IMALI U 7. RAZREDU</vt:lpstr>
      <vt:lpstr>Moja omiljena lektira</vt:lpstr>
      <vt:lpstr>PROZNE VRSTE</vt:lpstr>
      <vt:lpstr>Lirika </vt:lpstr>
      <vt:lpstr>KRAJ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„KNJIŽEVNOST ONLINE”</dc:title>
  <dc:creator>Hp</dc:creator>
  <cp:lastModifiedBy>Drazenka</cp:lastModifiedBy>
  <cp:revision>21</cp:revision>
  <dcterms:created xsi:type="dcterms:W3CDTF">2020-05-28T08:20:48Z</dcterms:created>
  <dcterms:modified xsi:type="dcterms:W3CDTF">2020-06-05T18:46:39Z</dcterms:modified>
</cp:coreProperties>
</file>