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Source Code Pro"/>
      <p:regular r:id="rId24"/>
      <p:bold r:id="rId25"/>
      <p:italic r:id="rId26"/>
      <p:boldItalic r:id="rId27"/>
    </p:embeddedFont>
    <p:embeddedFont>
      <p:font typeface="Lora"/>
      <p:regular r:id="rId28"/>
      <p:bold r:id="rId29"/>
      <p:italic r:id="rId30"/>
      <p:boldItalic r:id="rId31"/>
    </p:embeddedFont>
    <p:embeddedFont>
      <p:font typeface="Average"/>
      <p:regular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SourceCodePr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8" Type="http://schemas.openxmlformats.org/officeDocument/2006/relationships/font" Target="fonts/Lora-regular.fntdata"/><Relationship Id="rId27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ora-boldItalic.fntdata"/><Relationship Id="rId30" Type="http://schemas.openxmlformats.org/officeDocument/2006/relationships/font" Target="fonts/Lora-italic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7f2519ff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7f2519ff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7f2519ff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7f2519ff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7f2519ff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7f2519ff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f2519ff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7f2519ff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f2519f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7f2519f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f2519ff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f2519f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7f2519ff0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7f2519ff0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f2519f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f2519f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7f2519ff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7f2519ff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f2519ff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7f2519ff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7f2519ff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7f2519ff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s.wikipedia.org/wiki/Ruski_jezik" TargetMode="External"/><Relationship Id="rId4" Type="http://schemas.openxmlformats.org/officeDocument/2006/relationships/hyperlink" Target="https://bs.wikipedia.org/wiki/Plu%C4%87a" TargetMode="External"/><Relationship Id="rId5" Type="http://schemas.openxmlformats.org/officeDocument/2006/relationships/hyperlink" Target="https://bs.wikipedia.org/w/index.php?title=Kazan_univerzitet&amp;action=edit&amp;redlink=1" TargetMode="External"/><Relationship Id="rId6" Type="http://schemas.openxmlformats.org/officeDocument/2006/relationships/hyperlink" Target="https://bs.wikipedia.org/wiki/Kavka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200150" y="-401075"/>
            <a:ext cx="8520600" cy="19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4700"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b="0" lang="hr" sz="4700">
                <a:latin typeface="Georgia"/>
                <a:ea typeface="Georgia"/>
                <a:cs typeface="Georgia"/>
                <a:sym typeface="Georgia"/>
              </a:rPr>
              <a:t>rije početka prezentacije </a:t>
            </a:r>
            <a:endParaRPr b="0" sz="4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00150" y="1437700"/>
            <a:ext cx="8520600" cy="33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mfortaa"/>
                <a:ea typeface="Comfortaa"/>
                <a:cs typeface="Comfortaa"/>
                <a:sym typeface="Comfortaa"/>
              </a:rPr>
              <a:t>Veliki pozdrav, nadam se da ste dobro,da uživate s svojom obitelji!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mfortaa"/>
                <a:ea typeface="Comfortaa"/>
                <a:cs typeface="Comfortaa"/>
                <a:sym typeface="Comfortaa"/>
              </a:rPr>
              <a:t>Nisam osoba koja ima uzora,rijetko kad ga imam. Ali , prije godinu dana , zaljubila sam se u pisanje , čitanje. Imam mnogo pisaca koji su mi kao uzori, na koje bi se voljela ugledati ako u budućnosti postanem pisac 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mfortaa"/>
                <a:ea typeface="Comfortaa"/>
                <a:cs typeface="Comfortaa"/>
                <a:sym typeface="Comfortaa"/>
              </a:rPr>
              <a:t>No, Lav je nekako “</a:t>
            </a:r>
            <a:r>
              <a:rPr lang="hr">
                <a:latin typeface="Comfortaa"/>
                <a:ea typeface="Comfortaa"/>
                <a:cs typeface="Comfortaa"/>
                <a:sym typeface="Comfortaa"/>
              </a:rPr>
              <a:t>pobijedio</a:t>
            </a:r>
            <a:r>
              <a:rPr lang="hr">
                <a:latin typeface="Comfortaa"/>
                <a:ea typeface="Comfortaa"/>
                <a:cs typeface="Comfortaa"/>
                <a:sym typeface="Comfortaa"/>
              </a:rPr>
              <a:t>”.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mfortaa"/>
                <a:ea typeface="Comfortaa"/>
                <a:cs typeface="Comfortaa"/>
                <a:sym typeface="Comfortaa"/>
              </a:rPr>
              <a:t>                           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060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2600" u="sng">
                <a:solidFill>
                  <a:srgbClr val="2D2D2D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MORALIST</a:t>
            </a:r>
            <a:endParaRPr b="0" sz="5600" u="sng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Djela iz toga vremena imaju moralizatorski i vjerski karakter. Pisao je eseje </a:t>
            </a: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gladovanju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kao putu pročišćenja duha, i o brojnim stvarima koje nije odobravao: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vojnoj obvezi, ratu i smrtnoj kazni.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Većina njegovih djela u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tom kasnom razdoblju </a:t>
            </a: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napisana</a:t>
            </a: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je za seljake, koje je Tolstoj i dalje doživljavao kao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„obične ljude“ i zbog toga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najvažnije za očuvanje „prirodnog stanja“. Da bi živio u skladu sa svojim vjerskim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uvjerenjima, Tolstoj se odrekao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bogatstva i svih materijalnih dobara, odijevao se kao seljak i izrađivao vlastitu obuću.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 jednom je trenutku pokušao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darovati obiteljsko imanje i svoja književna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djela, ali njegova ga je žena ipak uspjela spriječiti. Ona je bila opravdano ljutita i nije prihvaćala njegovo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ponašanje i uvjerenja. Tolstoj ju je čak tjerao da za njega prepisuje tisuće stranica njegovih romana.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Dodvoravanje koje je Tolstoj doživljavao u svojoj zemlji i izvan nje bilo je golemo, ali taj komplicirani čovjek nikako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nije mogao naći mira. Odrekao se ruske države i njezine politike, a razmišljao je i da se odrekne svojih djela.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 kraju je izjavio da je i njegov brak nesretan i da mu nije uspio pružiti mir kakav je tražio.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 osamdeset drugoj godini života napustio je svoj dom usred noći, zajedno s najmlađom kćeri.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Supruzi je ostavio poruku u kojoj kaže da „ostavlja svoj zemaljski život u želji da svoje zadnje dane proživi u miru i </a:t>
            </a:r>
            <a:endParaRPr sz="11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samoći“.</a:t>
            </a:r>
            <a:endParaRPr sz="2000"/>
          </a:p>
        </p:txBody>
      </p:sp>
      <p:sp>
        <p:nvSpPr>
          <p:cNvPr id="120" name="Google Shape;120;p22"/>
          <p:cNvSpPr txBox="1"/>
          <p:nvPr/>
        </p:nvSpPr>
        <p:spPr>
          <a:xfrm>
            <a:off x="6729925" y="1710375"/>
            <a:ext cx="2342400" cy="3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1563" y="88900"/>
            <a:ext cx="2199125" cy="286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tolstojeva smrt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253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D2D2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Nekoliko dana kasnije Tolstoj je umro na provincijskoj željezničkoj stanici. Njegova je posljednja želja poštovana i pokopan je na imanju u Jasnoj Poljani, na mjestu gdje je navodno skriven „zeleni štap“ koji nosi u sebi tajnu sreće, i o kojem mu je pričao stariji brat dok su još bili djeca.</a:t>
            </a:r>
            <a:endParaRPr sz="16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 života je Tolstoj bio nemiran čovjek, u stalnoj potrazi za odgovorima na svoja pitanja. Bio je učitelj, filozof, društveni kritičar, zemljoposjednik, otac, vojnik i prorok, ali se iznad svega pamti ono što je o njemu napisao Turgenjev – da je „veliki pisac ruske zemlje“.</a:t>
            </a:r>
            <a:endParaRPr sz="16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2728400" y="605700"/>
            <a:ext cx="4038600" cy="39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to bi bilo to.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nadam se da vam se svidjela prezentacija.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ugodan vam ostatak dana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4945225" y="4537800"/>
            <a:ext cx="36561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Source Code Pro"/>
                <a:ea typeface="Source Code Pro"/>
                <a:cs typeface="Source Code Pro"/>
                <a:sym typeface="Source Code Pro"/>
              </a:rPr>
              <a:t>GABRIELA MEDIĆ VII.A 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6878700" y="4808850"/>
            <a:ext cx="2265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Source Code Pro"/>
                <a:ea typeface="Source Code Pro"/>
                <a:cs typeface="Source Code Pro"/>
                <a:sym typeface="Source Code Pro"/>
              </a:rPr>
              <a:t>1.6.2020.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</a:t>
            </a:r>
            <a:r>
              <a:rPr lang="hr" sz="7700">
                <a:latin typeface="Montserrat"/>
                <a:ea typeface="Montserrat"/>
                <a:cs typeface="Montserrat"/>
                <a:sym typeface="Montserrat"/>
              </a:rPr>
              <a:t> MOJ UZOR </a:t>
            </a:r>
            <a:endParaRPr sz="7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>
            <p:ph idx="4294967295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2350">
                <a:solidFill>
                  <a:srgbClr val="2021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Grof </a:t>
            </a:r>
            <a:r>
              <a:rPr b="1" lang="hr" sz="2350">
                <a:solidFill>
                  <a:srgbClr val="2021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Lav Nikolajevič Tolstoj</a:t>
            </a:r>
            <a:endParaRPr sz="4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936725" y="3631425"/>
            <a:ext cx="27516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600" y="802500"/>
            <a:ext cx="2378700" cy="36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202225" y="3048925"/>
            <a:ext cx="16236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751450" y="4660150"/>
            <a:ext cx="4846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BIOGRAFIJA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62100" y="938825"/>
            <a:ext cx="8520600" cy="39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02122"/>
                </a:solidFill>
                <a:highlight>
                  <a:srgbClr val="FFFFFF"/>
                </a:highlight>
              </a:rPr>
              <a:t>Grof </a:t>
            </a:r>
            <a:r>
              <a:rPr b="1" lang="hr" sz="1550">
                <a:solidFill>
                  <a:srgbClr val="202122"/>
                </a:solidFill>
                <a:highlight>
                  <a:srgbClr val="FFFFFF"/>
                </a:highlight>
              </a:rPr>
              <a:t>Lav Nikolajevič Tolstoj</a:t>
            </a:r>
            <a:r>
              <a:rPr lang="hr" sz="15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lang="hr" sz="15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ruski</a:t>
            </a:r>
            <a:r>
              <a:rPr lang="hr" sz="1550">
                <a:solidFill>
                  <a:srgbClr val="202122"/>
                </a:solidFill>
                <a:highlight>
                  <a:srgbClr val="FFFFFF"/>
                </a:highlight>
              </a:rPr>
              <a:t>: Лев Никола́евич Толсто́й) bio je ruski književnik. Rođen je 28. augusta 1828. u Jasnoj Poljani, Tulja pokrajina u Rusiji, umro 20. novembra 1910. godine od upale </a:t>
            </a:r>
            <a:r>
              <a:rPr lang="hr" sz="15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pluća</a:t>
            </a:r>
            <a:r>
              <a:rPr lang="hr" sz="1550">
                <a:solidFill>
                  <a:srgbClr val="202122"/>
                </a:solidFill>
                <a:highlight>
                  <a:srgbClr val="FFFFFF"/>
                </a:highlight>
              </a:rPr>
              <a:t>. U nekim biografijama stoji da je rođen 9. septembra 1828, nije sasvim poznato koji je datum ispravan. Rođen kao četvrto dijete od ukupno pet u aristokratskoj familiji, zbog rane smrti roditelja odgajan kod familije. Godine 1844. Tolstoj je upisao pravo i orijentalne jezike na </a:t>
            </a:r>
            <a:r>
              <a:rPr lang="hr" sz="155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Kazan univerzitetu</a:t>
            </a:r>
            <a:r>
              <a:rPr lang="hr" sz="1550">
                <a:solidFill>
                  <a:srgbClr val="202122"/>
                </a:solidFill>
                <a:highlight>
                  <a:srgbClr val="FFFFFF"/>
                </a:highlight>
              </a:rPr>
              <a:t>, ali je ubrzo napustio studije i vratio se u rodno mjesto. Da bi pobjegao od kockarskih dugova, 1851. se priključio svom bratu na putu za </a:t>
            </a:r>
            <a:r>
              <a:rPr lang="hr" sz="15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Kavkaz</a:t>
            </a:r>
            <a:r>
              <a:rPr lang="hr" sz="1550">
                <a:solidFill>
                  <a:srgbClr val="202122"/>
                </a:solidFill>
                <a:highlight>
                  <a:srgbClr val="FFFFFF"/>
                </a:highlight>
              </a:rPr>
              <a:t> gdje će pristupiti vojsci. Godinu zatim, njegova prva knjiga je objavljena. Bilo je to "Djetinjstvo", prvi dio trilogije o mladosti.</a:t>
            </a:r>
            <a:endParaRPr sz="15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968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/>
              <a:t>Lav N.T. je patio </a:t>
            </a:r>
            <a:r>
              <a:rPr lang="hr" sz="1650">
                <a:solidFill>
                  <a:srgbClr val="333333"/>
                </a:solidFill>
                <a:highlight>
                  <a:srgbClr val="FFFFFF"/>
                </a:highlight>
              </a:rPr>
              <a:t>zbog svoje ružnoće - </a:t>
            </a:r>
            <a:endParaRPr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650">
                <a:solidFill>
                  <a:srgbClr val="333333"/>
                </a:solidFill>
                <a:highlight>
                  <a:srgbClr val="FFFFFF"/>
                </a:highlight>
              </a:rPr>
              <a:t>širokog nosa,</a:t>
            </a:r>
            <a:endParaRPr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</a:rPr>
              <a:t>debelih usana i sivih malih očiju. Zbog toga u prisutnosti žena postaje stidljiv i zbunjen. U to vrijeme često je zaljubljen, a da bi se zaljubio bilo je dovoljno samo da sretne neku ženu. Prvo je bio zaljubljen u Aleksandru, sestru svog prijatelja, zatim u jednu udatu ženu, a nakon toga u nasmijanu Zinaidu, prijateljicu svoje sestre Marije. Mada je bio osjetljiv prema ljepoti Zinaide, cijenio je njenu blistavu inteligenciju, humor i sklonost ka poeziji. Najviše je volio s njom voditi duge i beskrajno strasne razgovore. Međutim, stvarnost nije bila tako uzvišena. </a:t>
            </a: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</a:rPr>
              <a:t>Revidiran</a:t>
            </a: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</a:rPr>
              <a:t> snažnom i vatrenom senzualnošću, prepustio se porocima. Zavolio je mladu i lijepu šesnaestogodišnju sluškinju. Naslutivši tu avanturu, njegova tetka je otjerala tu </a:t>
            </a: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</a:rPr>
              <a:t>sluškinju</a:t>
            </a: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</a:rPr>
              <a:t>, koja je ubrzo umrla tragičnom smrću.</a:t>
            </a:r>
            <a:endParaRPr sz="215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050" y="161150"/>
            <a:ext cx="2270475" cy="16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10825" y="3424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NEKE ZANIMLJIVOSTI O LAVU !</a:t>
            </a:r>
            <a:endParaRPr sz="4500"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50" y="1143425"/>
            <a:ext cx="5546201" cy="36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05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2800" u="sng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Podijelio</a:t>
            </a:r>
            <a:r>
              <a:rPr b="0" lang="hr" sz="2800" u="sng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je svoje </a:t>
            </a:r>
            <a:r>
              <a:rPr b="0" lang="hr" sz="2800" u="sng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bogatstvo</a:t>
            </a:r>
            <a:r>
              <a:rPr b="0" lang="hr" sz="2800" u="sng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prosjacima</a:t>
            </a:r>
            <a:endParaRPr b="0" sz="2800" u="sng">
              <a:solidFill>
                <a:srgbClr val="222222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13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3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63800" y="11790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3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Tolstoj je zahvaljujući Ani Karenjini došao do velikog finansijskog bogatstva. Gotovina se svakodnevno slivala na njegov račun, a zarađivao je zahvaljujući pisanju koliko i ozbiljan plemić u carskoj Rusiji.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 sve bi bilo sjajno da je Tolstoj postupao kao prosečan čovek, koji bi zadržao novac za sebe. Međutim, Tolstoj je - verovali ili ne - </a:t>
            </a:r>
            <a:r>
              <a:rPr b="1" lang="hr" sz="16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potrošio gotovo kompletnu sumu koju bi zaradio, dajući novac veoma često - lokalnim prosjacima.</a:t>
            </a:r>
            <a:r>
              <a:rPr lang="hr" sz="16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je razbesnelo Sofiju, njegovu ženu, koja je verovala da se udala za dobrostojećeg pisca sa plemenitim poreklom. Zbog raspada njegovog braka, Tolstoj se otisnuo u nepoznato, počeo da putuje i živi kao asket</a:t>
            </a:r>
            <a:r>
              <a:rPr lang="hr" sz="15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a.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29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Pratila ga je i carska tajna policija</a:t>
            </a:r>
            <a:endParaRPr b="0" sz="2900" u="sng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Portret Tolstoja koji je naslikao Gorski Ovo - baš i nije neko iznenađenje, s obzirom na to da je bio anarhista. Ipak, sukob sa sekularnom carskom vladom nije jedini razlog zbog kojeg je bio na meti tajne policije: Tolstoj je pokušao je da se u potpunosti posveti Ruskoj pravoslavnoj crkvi. Međutim, brzo se razočarao i doveo u pitanje autoritet crkve. Zato ga je crkva ekskomunicirala i pratila. A to su pratili - pripadnici tajne sl</a:t>
            </a:r>
            <a:r>
              <a:rPr lang="hr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užbe!</a:t>
            </a:r>
            <a:endParaRPr sz="2300"/>
          </a:p>
        </p:txBody>
      </p:sp>
      <p:sp>
        <p:nvSpPr>
          <p:cNvPr id="100" name="Google Shape;100;p19"/>
          <p:cNvSpPr txBox="1"/>
          <p:nvPr/>
        </p:nvSpPr>
        <p:spPr>
          <a:xfrm>
            <a:off x="3408350" y="3668625"/>
            <a:ext cx="40776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625" y="3181099"/>
            <a:ext cx="2368849" cy="177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37325" y="367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2700" u="sng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 je anarhista</a:t>
            </a:r>
            <a:endParaRPr b="0" sz="2700" u="sng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2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 samo da je bio anarhista, već je imao reputaciju Hrišćanskog anarhiste. To je u svakom slučaju - bio prilično revolucionaran koncept u carskoj Rusiji. </a:t>
            </a:r>
            <a:r>
              <a:rPr b="1" lang="hr" sz="2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Kao hrišćanin, smatrao je da mora da bude pacifista, a da država, koja pokreće ratove i ubistva, treba da bude zanemarena</a:t>
            </a:r>
            <a:r>
              <a:rPr lang="hr" sz="2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Njegove ideje kasnije su bile inspiracije za Mahatmu Gandija i Martina Lutera Kinga juniora.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	VRIJEME PROMJENA 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37325" y="12162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D2D2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3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Period između 1855. i 1881. značio je veliku promjenu u povijesti Rusije: bilo je to vrijeme vladavine cara Aleksandra II. koji je u život Rusije unio brojne promjene. Krimski rat otkrio je Rusiju kao vrlo siromašno društvo s malo industrije u vrijeme dok je ostatak Europe cvjetao zbog modernizacije i industrijalizacije. Aleksandar je bio svjestan činjenice da mora poduzeti neke mjere kako bi se stanje promijenilo.</a:t>
            </a:r>
            <a:endParaRPr sz="13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3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 se ne bi suočio s pobunom seljaka, car je odlučio promijeniti vladu i društvo. Promjene su uključivale i omekšavanje cenzure, što je donijelo procvat novih ideja. Objavljuje se sve više knjiga, a raste i broj novina. Intelektualci se okupljaju u društva s različitim idejama i sve su češći otvoreni razgovori i rasprave o mišljenjima. Dok jedni podupiru reformu i socijalni napredak kakav se događa u Europi, drugi zastupaju tradicionalne ruske vrijednosti.</a:t>
            </a:r>
            <a:endParaRPr sz="13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3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Tolstoj se zalagao za očuvanje starih vrijednosti.</a:t>
            </a:r>
            <a:endParaRPr sz="13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hr" sz="13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Vjerovao je da će materijalni napredak modernog svijeta uništiti stare vrijednosti ruralnog načina života i iskvariti umove seljaka. Novu je „inteligenciju“ – ljude koji su podupirali reforme – smatrao izvještačenima i ne </a:t>
            </a:r>
            <a:r>
              <a:rPr lang="hr" sz="13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povezanima</a:t>
            </a:r>
            <a:r>
              <a:rPr lang="hr" sz="1300">
                <a:solidFill>
                  <a:srgbClr val="2D2D2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 realnim svijetom, ljudima koji ne znaju ništa o ratu i vojnicima, obradi zemlje i seljaštvu.</a:t>
            </a:r>
            <a:endParaRPr sz="1300">
              <a:solidFill>
                <a:srgbClr val="2D2D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