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8" r:id="rId20"/>
    <p:sldId id="275" r:id="rId21"/>
    <p:sldId id="277" r:id="rId22"/>
    <p:sldId id="273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55CE61-3E6D-DD4E-850C-684E44372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Književnost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00EE135-5C5C-1B48-84B8-E5AEB41DA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8722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7A43C0-804D-244D-B10A-1D4D2FD3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accent2">
                    <a:lumMod val="75000"/>
                  </a:schemeClr>
                </a:solidFill>
              </a:rPr>
              <a:t>Roman</a:t>
            </a:r>
            <a:endParaRPr lang="sr-Latn-R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F7B982-84D2-E44B-A5B4-02C10B32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Roman je opsežno književno djelo s više radnji i mnoštvo likova.</a:t>
            </a:r>
          </a:p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Vrste romana: povijesni, ljubavni,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  animalistički, dječji, pustolovni, 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  znanstveno-fantastični, socijalni..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C27D9FD0-78AB-0E4E-9538-6BE78053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359" y="3053954"/>
            <a:ext cx="3268266" cy="34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87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53D5FD-9482-E74B-BDCF-9D149BD3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accent4">
                    <a:lumMod val="75000"/>
                  </a:schemeClr>
                </a:solidFill>
              </a:rPr>
              <a:t>Basna</a:t>
            </a:r>
            <a:endParaRPr lang="sr-Latn-R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C07358-6E10-DA44-B8AC-986FFE42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Basna je kratka priča u 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prozi ili stihu.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Likovi u basni su najčešće 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životinje s različitim ljudskim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osobinama. 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Basna se temelji na prenesenom značenju i </a:t>
            </a:r>
          </a:p>
          <a:p>
            <a:pPr marL="0" indent="0">
              <a:buNone/>
            </a:pPr>
            <a:r>
              <a:rPr lang="hr-HR" sz="3600">
                <a:solidFill>
                  <a:schemeClr val="accent4">
                    <a:lumMod val="75000"/>
                  </a:schemeClr>
                </a:solidFill>
              </a:rPr>
              <a:t> završava poukom.</a:t>
            </a:r>
            <a:endParaRPr lang="sr-Latn-RS" sz="36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2B12C0B3-A507-384D-A440-05FD9170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1" y="822959"/>
            <a:ext cx="4580931" cy="35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B82030-D166-E44F-83E9-B7778442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00B0F0"/>
                </a:solidFill>
              </a:rPr>
              <a:t>Bajka</a:t>
            </a:r>
            <a:endParaRPr lang="sr-Latn-RS" b="1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A62C341-4523-8A46-90B6-AE5342722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3600" dirty="0">
                <a:solidFill>
                  <a:schemeClr val="accent1"/>
                </a:solidFill>
              </a:rPr>
              <a:t>Bajka je priča namijenjena djeci.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U bajci se isprepliću čudesno i 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</a:rPr>
              <a:t>  nestvarno sa stvarnim.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Likovi u bajci su izmišljeni poput 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</a:rPr>
              <a:t>  vještica, čarobnjaka, patuljaka,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</a:rPr>
              <a:t>  vilenjaka, a često i  nalazimo 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</a:rPr>
              <a:t>   životinje koje govore.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U bajci je prisutna borba između dobra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</a:rPr>
              <a:t>  i zla.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U svijetu najslavnije bajke su braće </a:t>
            </a:r>
            <a:r>
              <a:rPr lang="hr-HR" sz="3600" dirty="0" err="1">
                <a:solidFill>
                  <a:schemeClr val="accent1"/>
                </a:solidFill>
              </a:rPr>
              <a:t>Grimm</a:t>
            </a:r>
            <a:r>
              <a:rPr lang="hr-HR" sz="3600" dirty="0">
                <a:solidFill>
                  <a:schemeClr val="accent1"/>
                </a:solidFill>
              </a:rPr>
              <a:t>, a u 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</a:rPr>
              <a:t>   Hrvatskoj </a:t>
            </a:r>
            <a:r>
              <a:rPr lang="hr-HR" sz="3600" dirty="0" smtClean="0">
                <a:solidFill>
                  <a:schemeClr val="accent1"/>
                </a:solidFill>
              </a:rPr>
              <a:t>one koje je napisala</a:t>
            </a:r>
            <a:r>
              <a:rPr lang="hr-HR" sz="3600" dirty="0" smtClean="0">
                <a:solidFill>
                  <a:schemeClr val="accent1"/>
                </a:solidFill>
              </a:rPr>
              <a:t> Ivana </a:t>
            </a:r>
            <a:r>
              <a:rPr lang="hr-HR" sz="3600" dirty="0">
                <a:solidFill>
                  <a:schemeClr val="accent1"/>
                </a:solidFill>
              </a:rPr>
              <a:t>Brlić-Mažuranić.</a:t>
            </a:r>
            <a:endParaRPr lang="sr-Latn-RS" sz="3600" dirty="0">
              <a:solidFill>
                <a:schemeClr val="accent1"/>
              </a:solidFill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72C01A2B-ED8A-7544-8455-202F1B3C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48" y="682229"/>
            <a:ext cx="335988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6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F19FE8-036C-154B-B437-176621FB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7030A0"/>
                </a:solidFill>
              </a:rPr>
              <a:t>Pripovijetka</a:t>
            </a:r>
            <a:endParaRPr lang="sr-Latn-RS" b="1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9FFB265-74AF-034D-82E7-5960A9253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600">
                <a:solidFill>
                  <a:srgbClr val="7030A0"/>
                </a:solidFill>
              </a:rPr>
              <a:t>Pripovijetka je duži epski oblik, te ima veći broj likova i događaja, a šire je i mjesto radnje.</a:t>
            </a:r>
          </a:p>
          <a:p>
            <a:r>
              <a:rPr lang="hr-HR" sz="3600">
                <a:solidFill>
                  <a:schemeClr val="accent5">
                    <a:lumMod val="75000"/>
                  </a:schemeClr>
                </a:solidFill>
              </a:rPr>
              <a:t>Narodna pripovijetka je pripovijetka nastala u narodu i prenosila se s koljena na koljeno usmenim putem.</a:t>
            </a:r>
          </a:p>
          <a:p>
            <a:r>
              <a:rPr lang="hr-HR" sz="3600">
                <a:solidFill>
                  <a:schemeClr val="accent5">
                    <a:lumMod val="75000"/>
                  </a:schemeClr>
                </a:solidFill>
              </a:rPr>
              <a:t>U narodnoj pripovijetki autor je nepoznat.</a:t>
            </a:r>
          </a:p>
          <a:p>
            <a:r>
              <a:rPr lang="hr-HR" sz="3600">
                <a:solidFill>
                  <a:schemeClr val="accent5">
                    <a:lumMod val="75000"/>
                  </a:schemeClr>
                </a:solidFill>
              </a:rPr>
              <a:t>U njoj se pripovijeda o snalažljivosti pojedinca u raznim životnim situacijama.</a:t>
            </a:r>
            <a:endParaRPr lang="sr-Latn-RS" sz="36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99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94B5CC-4B32-4D42-8AF3-3ADEC77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C00000"/>
                </a:solidFill>
              </a:rPr>
              <a:t>Legenda</a:t>
            </a:r>
            <a:endParaRPr lang="sr-Latn-RS" b="1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7ADF74-45D9-6542-8AA3-7520031F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600">
                <a:solidFill>
                  <a:srgbClr val="C00000"/>
                </a:solidFill>
              </a:rPr>
              <a:t>Legenda u književnosti je priča u</a:t>
            </a:r>
          </a:p>
          <a:p>
            <a:pPr marL="0" indent="0">
              <a:buNone/>
            </a:pPr>
            <a:r>
              <a:rPr lang="hr-HR" sz="3600">
                <a:solidFill>
                  <a:srgbClr val="C00000"/>
                </a:solidFill>
              </a:rPr>
              <a:t> prozi ili stihu u kojoj su povijesni </a:t>
            </a:r>
          </a:p>
          <a:p>
            <a:pPr marL="0" indent="0">
              <a:buNone/>
            </a:pPr>
            <a:r>
              <a:rPr lang="hr-HR" sz="3600">
                <a:solidFill>
                  <a:srgbClr val="C00000"/>
                </a:solidFill>
              </a:rPr>
              <a:t> događaji isprepleteni s fantastičnim</a:t>
            </a:r>
          </a:p>
          <a:p>
            <a:pPr marL="0" indent="0">
              <a:buNone/>
            </a:pPr>
            <a:r>
              <a:rPr lang="hr-HR" sz="3600">
                <a:solidFill>
                  <a:srgbClr val="C00000"/>
                </a:solidFill>
              </a:rPr>
              <a:t> događajima.</a:t>
            </a:r>
          </a:p>
          <a:p>
            <a:r>
              <a:rPr lang="hr-HR" sz="3600">
                <a:solidFill>
                  <a:srgbClr val="C00000"/>
                </a:solidFill>
              </a:rPr>
              <a:t>Predaja o životu neke osobe ili o </a:t>
            </a:r>
          </a:p>
          <a:p>
            <a:pPr marL="0" indent="0">
              <a:buNone/>
            </a:pPr>
            <a:r>
              <a:rPr lang="hr-HR" sz="3600">
                <a:solidFill>
                  <a:srgbClr val="C00000"/>
                </a:solidFill>
              </a:rPr>
              <a:t> nekom događaju, najčešće izmišljena </a:t>
            </a:r>
          </a:p>
          <a:p>
            <a:pPr marL="0" indent="0">
              <a:buNone/>
            </a:pPr>
            <a:r>
              <a:rPr lang="hr-HR" sz="3600">
                <a:solidFill>
                  <a:srgbClr val="C00000"/>
                </a:solidFill>
              </a:rPr>
              <a:t> ili obogaćena maštom.</a:t>
            </a:r>
            <a:endParaRPr lang="sr-Latn-RS" sz="3600">
              <a:solidFill>
                <a:srgbClr val="C00000"/>
              </a:solidFill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8BC4A7D6-3B08-9645-B2D9-D79FDBAD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984" y="1236899"/>
            <a:ext cx="2911079" cy="47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6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3570CB-CE81-9D45-984B-0F976C14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002060"/>
                </a:solidFill>
              </a:rPr>
              <a:t>Karakterizacija likova</a:t>
            </a:r>
            <a:endParaRPr lang="sr-Latn-RS" b="1">
              <a:solidFill>
                <a:srgbClr val="00206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0F94D66-18E4-2C41-B378-E6059445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3600">
                <a:solidFill>
                  <a:srgbClr val="002060"/>
                </a:solidFill>
              </a:rPr>
              <a:t>Obuhvaća unutarnje osobine lika.</a:t>
            </a:r>
          </a:p>
          <a:p>
            <a:r>
              <a:rPr lang="hr-HR" sz="3600">
                <a:solidFill>
                  <a:srgbClr val="002060"/>
                </a:solidFill>
              </a:rPr>
              <a:t> Etička ili moralna karakterizacija</a:t>
            </a:r>
          </a:p>
          <a:p>
            <a:pPr marL="0" indent="0">
              <a:buNone/>
            </a:pPr>
            <a:r>
              <a:rPr lang="hr-HR" sz="3600">
                <a:solidFill>
                  <a:srgbClr val="002060"/>
                </a:solidFill>
              </a:rPr>
              <a:t>  prikazuje dobre ili loše osobine </a:t>
            </a:r>
          </a:p>
          <a:p>
            <a:pPr marL="0" indent="0">
              <a:buNone/>
            </a:pPr>
            <a:r>
              <a:rPr lang="hr-HR" sz="3600">
                <a:solidFill>
                  <a:srgbClr val="002060"/>
                </a:solidFill>
              </a:rPr>
              <a:t>  lika.</a:t>
            </a:r>
          </a:p>
          <a:p>
            <a:r>
              <a:rPr lang="hr-HR" sz="3600">
                <a:solidFill>
                  <a:srgbClr val="002060"/>
                </a:solidFill>
              </a:rPr>
              <a:t>Socijološka karakterizacija </a:t>
            </a:r>
          </a:p>
          <a:p>
            <a:pPr marL="0" indent="0">
              <a:buNone/>
            </a:pPr>
            <a:r>
              <a:rPr lang="hr-HR" sz="3600">
                <a:solidFill>
                  <a:srgbClr val="002060"/>
                </a:solidFill>
              </a:rPr>
              <a:t> prikazuje društveno stanje,</a:t>
            </a:r>
          </a:p>
          <a:p>
            <a:pPr marL="0" indent="0">
              <a:buNone/>
            </a:pPr>
            <a:r>
              <a:rPr lang="hr-HR" sz="3600">
                <a:solidFill>
                  <a:srgbClr val="002060"/>
                </a:solidFill>
              </a:rPr>
              <a:t> materijalni status i položaj lika u </a:t>
            </a:r>
          </a:p>
          <a:p>
            <a:pPr marL="0" indent="0">
              <a:buNone/>
            </a:pPr>
            <a:r>
              <a:rPr lang="hr-HR" sz="3600">
                <a:solidFill>
                  <a:srgbClr val="002060"/>
                </a:solidFill>
              </a:rPr>
              <a:t> društvu.</a:t>
            </a:r>
            <a:endParaRPr lang="sr-Latn-RS" sz="3600">
              <a:solidFill>
                <a:srgbClr val="002060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25435B4E-B9FA-3D42-8E1A-A65BB9B8C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109" y="1352808"/>
            <a:ext cx="2893220" cy="47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15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A4C619-8A8C-4249-9F70-C72C8425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FF0000"/>
                </a:solidFill>
              </a:rPr>
              <a:t>Drama</a:t>
            </a:r>
            <a:endParaRPr lang="sr-Latn-RS" b="1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0F85BE2-9207-0F41-99A7-2F61A7119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rgbClr val="FF0000"/>
                </a:solidFill>
              </a:rPr>
              <a:t>Književno djelo namjenjeno izvođenju na pozornici.</a:t>
            </a:r>
          </a:p>
          <a:p>
            <a:r>
              <a:rPr lang="hr-HR" sz="3600">
                <a:solidFill>
                  <a:srgbClr val="FF0000"/>
                </a:solidFill>
              </a:rPr>
              <a:t>Dramski likovi</a:t>
            </a:r>
          </a:p>
          <a:p>
            <a:r>
              <a:rPr lang="hr-HR" sz="3600">
                <a:solidFill>
                  <a:srgbClr val="FF0000"/>
                </a:solidFill>
              </a:rPr>
              <a:t>Prikazuje dramsku napetost i dramske radnje zasnovane na nekom sukobu.</a:t>
            </a:r>
            <a:endParaRPr lang="sr-Latn-R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18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31399-A2E2-4347-A571-7F1757AE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accent2">
                    <a:lumMod val="75000"/>
                  </a:schemeClr>
                </a:solidFill>
              </a:rPr>
              <a:t>Vrste drama</a:t>
            </a:r>
            <a:endParaRPr lang="sr-Latn-R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052BBE-3AD0-C44B-A387-67EE854A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Igrokazi</a:t>
            </a:r>
          </a:p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Komedije</a:t>
            </a:r>
          </a:p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Tragedije</a:t>
            </a:r>
          </a:p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Monodrame</a:t>
            </a:r>
          </a:p>
          <a:p>
            <a:r>
              <a:rPr lang="hr-HR" sz="3600">
                <a:solidFill>
                  <a:schemeClr val="accent2">
                    <a:lumMod val="75000"/>
                  </a:schemeClr>
                </a:solidFill>
              </a:rPr>
              <a:t>Radio drame…</a:t>
            </a:r>
            <a:endParaRPr lang="sr-Latn-RS" sz="36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5192CB84-81A7-3642-B094-87452CD4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15" y="822960"/>
            <a:ext cx="458985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42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F1C518-3E5C-9D46-B075-56D535A5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rgbClr val="7030A0"/>
                </a:solidFill>
              </a:rPr>
              <a:t>Kad bih morala izabrati pravog prijatelja, izabrala bih nekog tko…</a:t>
            </a:r>
            <a:endParaRPr lang="sr-Latn-RS" sz="360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3F86DEE-F643-6146-BD85-EC345664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014194"/>
            <a:ext cx="7059216" cy="4843806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7030A0"/>
                </a:solidFill>
              </a:rPr>
              <a:t>Za pravog prijatelja izabrala bih onog tko me prihvaća ovakvu kakva jesam. To znači onog koji bi prihvatio moje dobre, ali i loše strane. Bio bi to prijatelj koji bi mi pomagao da budem bolja osoba. Bio bi to onaj koji bi stajao uz mene i u one loše dane mog života, jer pravi prijatelj ne okreće leđa onome kome je u trenutku slabosti zaista potreban. Svi znamo da se pravi prijatelj poznaje u nevolji. Pravi prijatelj bila bi osoba uz koju bih se osjećala dobro.  Bio bi to </a:t>
            </a:r>
            <a:r>
              <a:rPr lang="hr-HR" sz="2000" dirty="0" smtClean="0">
                <a:solidFill>
                  <a:srgbClr val="7030A0"/>
                </a:solidFill>
              </a:rPr>
              <a:t>prijatelj </a:t>
            </a:r>
            <a:r>
              <a:rPr lang="hr-HR" sz="2000" dirty="0">
                <a:solidFill>
                  <a:srgbClr val="7030A0"/>
                </a:solidFill>
              </a:rPr>
              <a:t>koji bi se veselio mome </a:t>
            </a:r>
            <a:r>
              <a:rPr lang="hr-HR" sz="2000" dirty="0" smtClean="0">
                <a:solidFill>
                  <a:srgbClr val="7030A0"/>
                </a:solidFill>
              </a:rPr>
              <a:t>uspjehu i </a:t>
            </a:r>
            <a:r>
              <a:rPr lang="hr-HR" sz="2000" dirty="0">
                <a:solidFill>
                  <a:srgbClr val="7030A0"/>
                </a:solidFill>
              </a:rPr>
              <a:t>tješio </a:t>
            </a:r>
            <a:r>
              <a:rPr lang="hr-HR" sz="2000" dirty="0" smtClean="0">
                <a:solidFill>
                  <a:srgbClr val="7030A0"/>
                </a:solidFill>
              </a:rPr>
              <a:t>me u </a:t>
            </a:r>
            <a:r>
              <a:rPr lang="hr-HR" sz="2000" dirty="0">
                <a:solidFill>
                  <a:srgbClr val="7030A0"/>
                </a:solidFill>
              </a:rPr>
              <a:t>mojim životnim porazima. Bio bi to on ili ona u koje bih imala bezgranično povjerenje. Onaj koji bi uvijek bio iskren, a nikada zavidan. Pravi prijatelj bi bio onaj koji prašta, podupire i pomaže. Izabrala bih onog koji zna sve o meni, a i dalje me voli.</a:t>
            </a:r>
          </a:p>
          <a:p>
            <a:endParaRPr lang="sr-Latn-RS" sz="2000" dirty="0">
              <a:solidFill>
                <a:srgbClr val="7030A0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4FA88168-CD9A-4A40-B9F1-243CEFA0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109" y="2014194"/>
            <a:ext cx="2946797" cy="40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9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4018E4-5849-A344-B1C1-F47AF7CD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538E2BC2-49AD-AB48-8069-F5BF468EE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69" y="642594"/>
            <a:ext cx="10572750" cy="5572812"/>
          </a:xfrm>
        </p:spPr>
      </p:pic>
    </p:spTree>
    <p:extLst>
      <p:ext uri="{BB962C8B-B14F-4D97-AF65-F5344CB8AC3E}">
        <p14:creationId xmlns:p14="http://schemas.microsoft.com/office/powerpoint/2010/main" xmlns="" val="90660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926597-338A-DC47-A18A-2F9B58A9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>
                <a:solidFill>
                  <a:srgbClr val="7030A0"/>
                </a:solidFill>
              </a:rPr>
              <a:t>Što je književnost? 🤔</a:t>
            </a:r>
            <a:endParaRPr lang="sr-Latn-RS" sz="4000" b="1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223FEFE-7933-9044-B460-63BBE14E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rgbClr val="7030A0"/>
                </a:solidFill>
              </a:rPr>
              <a:t>Književnost je umjetnost pisane riječi.</a:t>
            </a:r>
            <a:endParaRPr lang="sr-Latn-RS" sz="3600">
              <a:solidFill>
                <a:srgbClr val="7030A0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956648E1-8370-1242-8B7F-4A49F5A5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68" y="3089672"/>
            <a:ext cx="5309111" cy="31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69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EA72FEC-539F-CA42-8F90-79D564AA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600" b="1">
                <a:solidFill>
                  <a:srgbClr val="7030A0"/>
                </a:solidFill>
              </a:rPr>
              <a:t>Tomislav, </a:t>
            </a:r>
            <a:r>
              <a:rPr lang="hr-HR" sz="3600">
                <a:solidFill>
                  <a:srgbClr val="7030A0"/>
                </a:solidFill>
              </a:rPr>
              <a:t>Vladimir Nadzor</a:t>
            </a:r>
          </a:p>
          <a:p>
            <a:r>
              <a:rPr lang="hr-HR" sz="3600" b="1">
                <a:solidFill>
                  <a:srgbClr val="7030A0"/>
                </a:solidFill>
              </a:rPr>
              <a:t>Djetinjstvo i školovanje Ivice Kičmanovića, </a:t>
            </a:r>
            <a:r>
              <a:rPr lang="hr-HR" sz="3600">
                <a:solidFill>
                  <a:srgbClr val="7030A0"/>
                </a:solidFill>
              </a:rPr>
              <a:t>Ante Kovačić</a:t>
            </a:r>
          </a:p>
          <a:p>
            <a:r>
              <a:rPr lang="hr-HR" sz="3600" b="1">
                <a:solidFill>
                  <a:srgbClr val="7030A0"/>
                </a:solidFill>
              </a:rPr>
              <a:t>Prvi sudar, </a:t>
            </a:r>
            <a:r>
              <a:rPr lang="hr-HR" sz="3600">
                <a:solidFill>
                  <a:srgbClr val="7030A0"/>
                </a:solidFill>
              </a:rPr>
              <a:t>Zlatko Krilić</a:t>
            </a:r>
          </a:p>
          <a:p>
            <a:r>
              <a:rPr lang="hr-HR" sz="3600" b="1">
                <a:solidFill>
                  <a:srgbClr val="7030A0"/>
                </a:solidFill>
              </a:rPr>
              <a:t>Robinson Crusoe, </a:t>
            </a:r>
            <a:r>
              <a:rPr lang="hr-HR" sz="3600">
                <a:solidFill>
                  <a:srgbClr val="7030A0"/>
                </a:solidFill>
              </a:rPr>
              <a:t>Daniel Defoe</a:t>
            </a:r>
          </a:p>
          <a:p>
            <a:r>
              <a:rPr lang="hr-HR" sz="3600" b="1">
                <a:solidFill>
                  <a:srgbClr val="7030A0"/>
                </a:solidFill>
              </a:rPr>
              <a:t>Tiho, da ne može tiše , </a:t>
            </a:r>
            <a:r>
              <a:rPr lang="hr-HR" sz="3600">
                <a:solidFill>
                  <a:srgbClr val="7030A0"/>
                </a:solidFill>
              </a:rPr>
              <a:t>Anđelko Vuletić</a:t>
            </a:r>
          </a:p>
          <a:p>
            <a:r>
              <a:rPr lang="hr-HR" sz="3600" b="1">
                <a:solidFill>
                  <a:srgbClr val="7030A0"/>
                </a:solidFill>
              </a:rPr>
              <a:t>Ero s onoga svijeta, </a:t>
            </a:r>
            <a:r>
              <a:rPr lang="hr-HR" sz="3600">
                <a:solidFill>
                  <a:srgbClr val="7030A0"/>
                </a:solidFill>
              </a:rPr>
              <a:t>Nepoznati autor</a:t>
            </a:r>
            <a:endParaRPr lang="sr-Latn-RS" sz="3600" b="1">
              <a:solidFill>
                <a:srgbClr val="7030A0"/>
              </a:solidFill>
            </a:endParaRP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20AC8159-FB5B-574A-8DA6-8AADB84E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solidFill>
                  <a:srgbClr val="7030A0"/>
                </a:solidFill>
              </a:rPr>
              <a:t>Književna djela tijekom online nastave</a:t>
            </a:r>
            <a:endParaRPr lang="sr-Latn-R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96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08EF1E-36F4-DD41-9912-D1FE4172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Moja domovina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5F4EE5-96C0-784F-85F1-13DFA75D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3600" dirty="0"/>
              <a:t>To je zemlja gdje si rođen.</a:t>
            </a:r>
          </a:p>
          <a:p>
            <a:pPr marL="0" indent="0">
              <a:buNone/>
            </a:pPr>
            <a:r>
              <a:rPr lang="hr-HR" sz="3600" dirty="0"/>
              <a:t>Ona je dio </a:t>
            </a:r>
            <a:r>
              <a:rPr lang="hr-HR" sz="3600" dirty="0" smtClean="0"/>
              <a:t>sudbine </a:t>
            </a:r>
            <a:r>
              <a:rPr lang="hr-HR" sz="3600" dirty="0"/>
              <a:t>i možda jedina zemlja u kojoj možeš biti sretan.</a:t>
            </a:r>
          </a:p>
          <a:p>
            <a:pPr marL="0" indent="0">
              <a:buNone/>
            </a:pPr>
            <a:r>
              <a:rPr lang="hr-HR" sz="3600" dirty="0"/>
              <a:t>Ona je naša kuća i naš dom. O </a:t>
            </a:r>
            <a:r>
              <a:rPr lang="hr-HR" sz="3600" dirty="0" smtClean="0"/>
              <a:t>njezinim </a:t>
            </a:r>
            <a:r>
              <a:rPr lang="hr-HR" sz="3600" dirty="0"/>
              <a:t>ljepotama ima toliko toga da se kaže. Toliko je bogata da rijetko primjećujemo što imamo. Tu su </a:t>
            </a:r>
            <a:r>
              <a:rPr lang="hr-HR" sz="3600" dirty="0" smtClean="0"/>
              <a:t>prirodne </a:t>
            </a:r>
            <a:r>
              <a:rPr lang="hr-HR" sz="3600" dirty="0"/>
              <a:t>ljepote, rijeke, planine, gore i šume. Tu je i njena bogata povijest, kultura, jezik, kuhinja. </a:t>
            </a:r>
          </a:p>
          <a:p>
            <a:pPr marL="0" indent="0">
              <a:buNone/>
            </a:pPr>
            <a:r>
              <a:rPr lang="hr-HR" sz="3600" dirty="0"/>
              <a:t>Neki ljudi misle da je neka druga zemlja ljepša i traže</a:t>
            </a:r>
          </a:p>
          <a:p>
            <a:pPr marL="0" indent="0">
              <a:buNone/>
            </a:pPr>
            <a:r>
              <a:rPr lang="hr-HR" sz="3600" dirty="0" smtClean="0"/>
              <a:t>sreću </a:t>
            </a:r>
            <a:r>
              <a:rPr lang="hr-HR" sz="3600" dirty="0"/>
              <a:t>daleko od </a:t>
            </a:r>
            <a:r>
              <a:rPr lang="hr-HR" sz="3600" dirty="0" smtClean="0"/>
              <a:t>svoje zemlje</a:t>
            </a:r>
            <a:r>
              <a:rPr lang="hr-HR" sz="3600" dirty="0" smtClean="0"/>
              <a:t>. </a:t>
            </a:r>
          </a:p>
          <a:p>
            <a:pPr marL="0" indent="0">
              <a:buNone/>
            </a:pPr>
            <a:r>
              <a:rPr lang="hr-HR" sz="3600" dirty="0" smtClean="0"/>
              <a:t>Naša </a:t>
            </a:r>
            <a:r>
              <a:rPr lang="hr-HR" sz="3600" dirty="0"/>
              <a:t>zemlja ne može imati bolju budućnost ako nema nas. </a:t>
            </a:r>
          </a:p>
          <a:p>
            <a:pPr marL="0" indent="0">
              <a:buNone/>
            </a:pPr>
            <a:r>
              <a:rPr lang="hr-HR" sz="3600" dirty="0"/>
              <a:t>Riječ domovina se izgovara srcem. ❤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xmlns="" val="48698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342311-27BB-0E48-A53F-5341DB89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>
                <a:solidFill>
                  <a:schemeClr val="accent2">
                    <a:lumMod val="75000"/>
                  </a:schemeClr>
                </a:solidFill>
              </a:rPr>
              <a:t>Online nastava</a:t>
            </a:r>
            <a:endParaRPr lang="sr-Latn-R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9EA1859-6D0A-0046-A970-54750F8A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Gotovo preko noći mi djeca smo izgubili svakodnevnu rutinu odlaska u školu i 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</a:rPr>
              <a:t>izvanškolske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aktivnosti.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Školovanje na daljinu postalo je našom svakodnevnicom.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Naši nastavnici nam pomažu i 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</a:rPr>
              <a:t>rade kako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najbolje mogu da nam omoguće pravo na obrazovanje uz poštivanje prevencije i širenja </a:t>
            </a:r>
            <a:r>
              <a:rPr lang="hr-HR" sz="3600" dirty="0" err="1">
                <a:solidFill>
                  <a:schemeClr val="accent2">
                    <a:lumMod val="75000"/>
                  </a:schemeClr>
                </a:solidFill>
              </a:rPr>
              <a:t>pandemije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r-HR" sz="3600" dirty="0" err="1" smtClean="0">
                <a:solidFill>
                  <a:schemeClr val="accent2">
                    <a:lumMod val="75000"/>
                  </a:schemeClr>
                </a:solidFill>
              </a:rPr>
              <a:t>oronavirusa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r-Latn-R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50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306B84-908B-8A40-A0F0-B0F41433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4E728D66-31C5-AC4A-B399-5FB5179E7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3"/>
            <a:ext cx="10345341" cy="5572813"/>
          </a:xfrm>
        </p:spPr>
      </p:pic>
    </p:spTree>
    <p:extLst>
      <p:ext uri="{BB962C8B-B14F-4D97-AF65-F5344CB8AC3E}">
        <p14:creationId xmlns:p14="http://schemas.microsoft.com/office/powerpoint/2010/main" xmlns="" val="191662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2DC9CC-C6A1-9149-B4EE-DBDF163C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F3D465-5233-D44F-A022-B5B6DD4A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Ime: </a:t>
            </a:r>
            <a:r>
              <a:rPr lang="hr-HR" sz="3600" dirty="0" err="1"/>
              <a:t>Mia</a:t>
            </a:r>
            <a:endParaRPr lang="hr-HR" sz="3600" dirty="0"/>
          </a:p>
          <a:p>
            <a:pPr marL="0" indent="0">
              <a:buNone/>
            </a:pPr>
            <a:r>
              <a:rPr lang="hr-HR" sz="3600" dirty="0"/>
              <a:t>Prezime: </a:t>
            </a:r>
            <a:r>
              <a:rPr lang="hr-HR" sz="3600" dirty="0" err="1"/>
              <a:t>Pejdo</a:t>
            </a:r>
            <a:endParaRPr lang="hr-HR" sz="3600" dirty="0"/>
          </a:p>
          <a:p>
            <a:pPr marL="0" indent="0">
              <a:buNone/>
            </a:pPr>
            <a:r>
              <a:rPr lang="hr-HR" sz="3600" dirty="0"/>
              <a:t>Razred: 7. b</a:t>
            </a:r>
          </a:p>
          <a:p>
            <a:pPr marL="0" indent="0">
              <a:buNone/>
            </a:pPr>
            <a:r>
              <a:rPr lang="hr-HR" sz="3600"/>
              <a:t>Škola: Osnovna škola </a:t>
            </a:r>
            <a:r>
              <a:rPr lang="hr-HR" sz="3600" smtClean="0"/>
              <a:t>“Čerin”</a:t>
            </a:r>
            <a:endParaRPr lang="sr-Latn-RS" sz="3600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2B705889-6F17-0343-B0B9-8A3B26AA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672" y="642594"/>
            <a:ext cx="4069258" cy="5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44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4C875B-AC45-794A-AA6F-AE3EFD83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>
                <a:solidFill>
                  <a:srgbClr val="7030A0"/>
                </a:solidFill>
              </a:rPr>
              <a:t>Književna podjela</a:t>
            </a:r>
            <a:endParaRPr lang="sr-Latn-RS" b="1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71C6087-6CFC-D34A-AAB8-DFCCE420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600">
                <a:solidFill>
                  <a:srgbClr val="7030A0"/>
                </a:solidFill>
              </a:rPr>
              <a:t>Može biti usmena i pismena.</a:t>
            </a:r>
          </a:p>
          <a:p>
            <a:r>
              <a:rPr lang="hr-HR" sz="3600">
                <a:solidFill>
                  <a:srgbClr val="7030A0"/>
                </a:solidFill>
              </a:rPr>
              <a:t>Usmena književnost se prenosi usmenim putem i njoj pripadaju usmene narodne pjesme, priče, bajke, legende.</a:t>
            </a:r>
          </a:p>
          <a:p>
            <a:r>
              <a:rPr lang="hr-HR" sz="3600">
                <a:solidFill>
                  <a:srgbClr val="7030A0"/>
                </a:solidFill>
              </a:rPr>
              <a:t>Pismena književnost obuhvaća sve pisane književne tekstove, romane, pjesme, pripovijetke, bajke, basne.</a:t>
            </a:r>
            <a:endParaRPr lang="sr-Latn-RS" sz="3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81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750A8D-02FB-4E4E-B37E-C031EC5A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accent2"/>
                </a:solidFill>
              </a:rPr>
              <a:t>Književni rodovi</a:t>
            </a:r>
            <a:endParaRPr lang="sr-Latn-RS" b="1">
              <a:solidFill>
                <a:schemeClr val="accent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A608142-6077-2046-BC0E-C5D497BAA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chemeClr val="accent4"/>
                </a:solidFill>
              </a:rPr>
              <a:t>Lirika (lirske pjesme, pjesme u prozi, crtice)</a:t>
            </a:r>
          </a:p>
          <a:p>
            <a:r>
              <a:rPr lang="hr-HR" sz="3600">
                <a:solidFill>
                  <a:schemeClr val="accent2"/>
                </a:solidFill>
              </a:rPr>
              <a:t>Epika (romani, basne, bajke, pripovijetke)</a:t>
            </a:r>
          </a:p>
          <a:p>
            <a:r>
              <a:rPr lang="hr-HR" sz="3600">
                <a:solidFill>
                  <a:srgbClr val="FF0000"/>
                </a:solidFill>
              </a:rPr>
              <a:t>Drama (komedije, igrokazi, tragedije, monodrame)</a:t>
            </a:r>
          </a:p>
          <a:p>
            <a:pPr marL="0" indent="0">
              <a:buNone/>
            </a:pPr>
            <a:endParaRPr lang="sr-Latn-R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07D52F-010B-AF49-9D61-C9AE2DF1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>
                <a:solidFill>
                  <a:schemeClr val="accent5"/>
                </a:solidFill>
              </a:rPr>
              <a:t>Lirika</a:t>
            </a:r>
            <a:endParaRPr lang="sr-Latn-RS" b="1">
              <a:solidFill>
                <a:schemeClr val="accent5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9194693-9FCA-654C-8B93-2489B7F4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3600">
                <a:solidFill>
                  <a:schemeClr val="accent5"/>
                </a:solidFill>
              </a:rPr>
              <a:t>Lirika je kraće sažeto književno djelo najčešće u stihovima.</a:t>
            </a:r>
          </a:p>
          <a:p>
            <a:r>
              <a:rPr lang="hr-HR" sz="3600">
                <a:solidFill>
                  <a:schemeClr val="accent5"/>
                </a:solidFill>
              </a:rPr>
              <a:t>Izražavanje ljudske osjećajnosti</a:t>
            </a:r>
          </a:p>
          <a:p>
            <a:r>
              <a:rPr lang="hr-HR" sz="3600">
                <a:solidFill>
                  <a:schemeClr val="accent5"/>
                </a:solidFill>
              </a:rPr>
              <a:t>Slikovita, ritmična</a:t>
            </a:r>
          </a:p>
          <a:p>
            <a:r>
              <a:rPr lang="hr-HR" sz="3600">
                <a:solidFill>
                  <a:schemeClr val="accent5"/>
                </a:solidFill>
              </a:rPr>
              <a:t>Bogata stilskim izražajnim sredstvima</a:t>
            </a:r>
          </a:p>
          <a:p>
            <a:r>
              <a:rPr lang="hr-HR" sz="3600">
                <a:solidFill>
                  <a:schemeClr val="accent5"/>
                </a:solidFill>
              </a:rPr>
              <a:t>Sa stihovima koji se često rimuju</a:t>
            </a:r>
          </a:p>
          <a:p>
            <a:r>
              <a:rPr lang="hr-HR" sz="3600">
                <a:solidFill>
                  <a:schemeClr val="accent5"/>
                </a:solidFill>
              </a:rPr>
              <a:t>Slična glazbi</a:t>
            </a:r>
          </a:p>
          <a:p>
            <a:r>
              <a:rPr lang="hr-HR" sz="3600">
                <a:solidFill>
                  <a:schemeClr val="accent5"/>
                </a:solidFill>
              </a:rPr>
              <a:t>Lirske vrste: pejzažna, ljubavna, domoljubna</a:t>
            </a:r>
            <a:endParaRPr lang="sr-Latn-RS" sz="36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66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CDEA26-1995-084C-9032-90551AF3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>
                <a:solidFill>
                  <a:schemeClr val="accent5"/>
                </a:solidFill>
              </a:rPr>
              <a:t>Lirika u prozi</a:t>
            </a:r>
            <a:endParaRPr lang="sr-Latn-RS" sz="440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64FA61-3429-4547-8D67-2D529C4C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chemeClr val="accent5"/>
                </a:solidFill>
              </a:rPr>
              <a:t>Pjesma u prozi je posebna lirska vrsta, pisana nevezanim proznim slogom.</a:t>
            </a:r>
          </a:p>
          <a:p>
            <a:r>
              <a:rPr lang="hr-HR" sz="3600">
                <a:solidFill>
                  <a:schemeClr val="accent5"/>
                </a:solidFill>
              </a:rPr>
              <a:t>Lirski izraz: kratkoća, sažetost, emotivnost, osobit pjesnički jezik, unutarnji pjesnički ritam.</a:t>
            </a:r>
            <a:endParaRPr lang="sr-Latn-RS" sz="36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39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AFCA72-C2BF-C647-A04B-3ACAE5B7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>
                <a:solidFill>
                  <a:schemeClr val="accent5"/>
                </a:solidFill>
              </a:rPr>
              <a:t>Lirska pjesma</a:t>
            </a:r>
            <a:endParaRPr lang="sr-Latn-RS" sz="440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323842-E555-AE42-9BDB-1BD10F73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600">
                <a:solidFill>
                  <a:schemeClr val="accent5"/>
                </a:solidFill>
              </a:rPr>
              <a:t>Lirska pjesma je kraće književno djelo napisano u stihovima.</a:t>
            </a:r>
          </a:p>
          <a:p>
            <a:r>
              <a:rPr lang="hr-HR" sz="3600">
                <a:solidFill>
                  <a:schemeClr val="accent5"/>
                </a:solidFill>
              </a:rPr>
              <a:t>Iskazuje različita osjećanja i misli.</a:t>
            </a:r>
          </a:p>
          <a:p>
            <a:r>
              <a:rPr lang="hr-HR" sz="3600">
                <a:solidFill>
                  <a:schemeClr val="accent5"/>
                </a:solidFill>
              </a:rPr>
              <a:t>Lirska pjesma prožeta osjećajima ljubavi prema zavičaju, domovini, njezinim ljepotama,  ljudima, zove se domoljubna pjesma.</a:t>
            </a:r>
          </a:p>
          <a:p>
            <a:endParaRPr lang="sr-Latn-RS" sz="36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87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2BC300-62BF-9D44-81D1-38073ACA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>
                <a:solidFill>
                  <a:schemeClr val="tx2"/>
                </a:solidFill>
              </a:rPr>
              <a:t>Ctrica</a:t>
            </a:r>
            <a:endParaRPr lang="sr-Latn-RS" sz="4400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C3BC7C9-BC95-0445-89E7-8514946B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chemeClr val="tx2"/>
                </a:solidFill>
              </a:rPr>
              <a:t>Crtica je lirski obojen prozni tekst koji opisuje neki događaj iz stvarnog života.</a:t>
            </a:r>
          </a:p>
          <a:p>
            <a:r>
              <a:rPr lang="hr-HR" sz="3600">
                <a:solidFill>
                  <a:schemeClr val="tx2"/>
                </a:solidFill>
              </a:rPr>
              <a:t>Završava s vrlo jasnom porukom.</a:t>
            </a:r>
          </a:p>
          <a:p>
            <a:endParaRPr lang="sr-Latn-RS" sz="3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07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CBE87E-F31E-E34F-94BE-C2C2BF58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accent2"/>
                </a:solidFill>
              </a:rPr>
              <a:t>Epika</a:t>
            </a:r>
            <a:endParaRPr lang="sr-Latn-RS" b="1">
              <a:solidFill>
                <a:schemeClr val="accent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5EDEE42-79A6-CB47-B1A9-6B7B3492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600">
                <a:solidFill>
                  <a:schemeClr val="accent2"/>
                </a:solidFill>
              </a:rPr>
              <a:t>Opširnija književna djela s bogatom i složenom fabulom</a:t>
            </a:r>
          </a:p>
          <a:p>
            <a:r>
              <a:rPr lang="hr-HR" sz="3600">
                <a:solidFill>
                  <a:schemeClr val="accent2"/>
                </a:solidFill>
              </a:rPr>
              <a:t>Prikazivanje događaja</a:t>
            </a:r>
          </a:p>
          <a:p>
            <a:r>
              <a:rPr lang="hr-HR" sz="3600">
                <a:solidFill>
                  <a:schemeClr val="accent2"/>
                </a:solidFill>
              </a:rPr>
              <a:t>Temelj: epski stil</a:t>
            </a:r>
          </a:p>
          <a:p>
            <a:r>
              <a:rPr lang="hr-HR" sz="3600">
                <a:solidFill>
                  <a:schemeClr val="accent2"/>
                </a:solidFill>
              </a:rPr>
              <a:t>Epsko djelo donosi priču koju pripovijeda neki pripovjedač</a:t>
            </a:r>
          </a:p>
          <a:p>
            <a:r>
              <a:rPr lang="hr-HR" sz="3600">
                <a:solidFill>
                  <a:schemeClr val="accent2"/>
                </a:solidFill>
              </a:rPr>
              <a:t>Najčešće u prozi</a:t>
            </a:r>
          </a:p>
          <a:p>
            <a:r>
              <a:rPr lang="hr-HR" sz="3600">
                <a:solidFill>
                  <a:schemeClr val="accent2"/>
                </a:solidFill>
              </a:rPr>
              <a:t>Književne vrste: bajka, basna, mit, epska pjesma, pripovijetka, roman</a:t>
            </a:r>
          </a:p>
        </p:txBody>
      </p:sp>
    </p:spTree>
    <p:extLst>
      <p:ext uri="{BB962C8B-B14F-4D97-AF65-F5344CB8AC3E}">
        <p14:creationId xmlns:p14="http://schemas.microsoft.com/office/powerpoint/2010/main" xmlns="" val="8326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966</Words>
  <Application>Microsoft Office PowerPoint</Application>
  <PresentationFormat>Prilagođeno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Sapun</vt:lpstr>
      <vt:lpstr>Književnost</vt:lpstr>
      <vt:lpstr>Što je književnost? 🤔</vt:lpstr>
      <vt:lpstr>Književna podjela</vt:lpstr>
      <vt:lpstr>Književni rodovi</vt:lpstr>
      <vt:lpstr>Lirika</vt:lpstr>
      <vt:lpstr>Lirika u prozi</vt:lpstr>
      <vt:lpstr>Lirska pjesma</vt:lpstr>
      <vt:lpstr>Ctrica</vt:lpstr>
      <vt:lpstr>Epika</vt:lpstr>
      <vt:lpstr>Roman</vt:lpstr>
      <vt:lpstr>Basna</vt:lpstr>
      <vt:lpstr>Bajka</vt:lpstr>
      <vt:lpstr>Pripovijetka</vt:lpstr>
      <vt:lpstr>Legenda</vt:lpstr>
      <vt:lpstr>Karakterizacija likova</vt:lpstr>
      <vt:lpstr>Drama</vt:lpstr>
      <vt:lpstr>Vrste drama</vt:lpstr>
      <vt:lpstr>Kad bih morala izabrati pravog prijatelja, izabrala bih nekog tko…</vt:lpstr>
      <vt:lpstr>Slajd 19</vt:lpstr>
      <vt:lpstr>Književna djela tijekom online nastave</vt:lpstr>
      <vt:lpstr>Moja domovina</vt:lpstr>
      <vt:lpstr>Online nastava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Književnost</dc:title>
  <dc:creator>Sladana Zovko</dc:creator>
  <cp:lastModifiedBy>Drazenka</cp:lastModifiedBy>
  <cp:revision>12</cp:revision>
  <dcterms:created xsi:type="dcterms:W3CDTF">2020-06-02T18:10:58Z</dcterms:created>
  <dcterms:modified xsi:type="dcterms:W3CDTF">2020-06-05T18:16:17Z</dcterms:modified>
</cp:coreProperties>
</file>